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3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42" r:id="rId2"/>
    <p:sldId id="372" r:id="rId3"/>
    <p:sldId id="398" r:id="rId4"/>
    <p:sldId id="382" r:id="rId5"/>
    <p:sldId id="399" r:id="rId6"/>
    <p:sldId id="378" r:id="rId7"/>
    <p:sldId id="379" r:id="rId8"/>
    <p:sldId id="400" r:id="rId9"/>
    <p:sldId id="401" r:id="rId10"/>
    <p:sldId id="402" r:id="rId11"/>
    <p:sldId id="405" r:id="rId12"/>
    <p:sldId id="406" r:id="rId13"/>
    <p:sldId id="407" r:id="rId14"/>
    <p:sldId id="408" r:id="rId15"/>
    <p:sldId id="409" r:id="rId16"/>
    <p:sldId id="410" r:id="rId17"/>
    <p:sldId id="411" r:id="rId18"/>
    <p:sldId id="403" r:id="rId19"/>
    <p:sldId id="414" r:id="rId20"/>
    <p:sldId id="404" r:id="rId21"/>
    <p:sldId id="415" r:id="rId22"/>
    <p:sldId id="413" r:id="rId23"/>
    <p:sldId id="416" r:id="rId24"/>
    <p:sldId id="393" r:id="rId25"/>
    <p:sldId id="362" r:id="rId26"/>
  </p:sldIdLst>
  <p:sldSz cx="9144000" cy="5145088"/>
  <p:notesSz cx="7099300" cy="10234613"/>
  <p:custDataLst>
    <p:tags r:id="rId29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lr>
        <a:schemeClr val="tx2"/>
      </a:buClr>
      <a:buSzPct val="75000"/>
      <a:buFont typeface="Wingdings" pitchFamily="2" charset="2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8">
          <p15:clr>
            <a:srgbClr val="A4A3A4"/>
          </p15:clr>
        </p15:guide>
        <p15:guide id="2" orient="horz" pos="805">
          <p15:clr>
            <a:srgbClr val="A4A3A4"/>
          </p15:clr>
        </p15:guide>
        <p15:guide id="3" orient="horz" pos="2745">
          <p15:clr>
            <a:srgbClr val="A4A3A4"/>
          </p15:clr>
        </p15:guide>
        <p15:guide id="4" orient="horz" pos="775">
          <p15:clr>
            <a:srgbClr val="A4A3A4"/>
          </p15:clr>
        </p15:guide>
        <p15:guide id="5" orient="horz" pos="85">
          <p15:clr>
            <a:srgbClr val="A4A3A4"/>
          </p15:clr>
        </p15:guide>
        <p15:guide id="6" orient="horz" pos="3092">
          <p15:clr>
            <a:srgbClr val="A4A3A4"/>
          </p15:clr>
        </p15:guide>
        <p15:guide id="7" pos="5569">
          <p15:clr>
            <a:srgbClr val="A4A3A4"/>
          </p15:clr>
        </p15:guide>
        <p15:guide id="8" pos="4355">
          <p15:clr>
            <a:srgbClr val="A4A3A4"/>
          </p15:clr>
        </p15:guide>
        <p15:guide id="9" pos="4192">
          <p15:clr>
            <a:srgbClr val="A4A3A4"/>
          </p15:clr>
        </p15:guide>
        <p15:guide id="10" pos="2961">
          <p15:clr>
            <a:srgbClr val="A4A3A4"/>
          </p15:clr>
        </p15:guide>
        <p15:guide id="11" pos="2798">
          <p15:clr>
            <a:srgbClr val="A4A3A4"/>
          </p15:clr>
        </p15:guide>
        <p15:guide id="12" pos="1569">
          <p15:clr>
            <a:srgbClr val="A4A3A4"/>
          </p15:clr>
        </p15:guide>
        <p15:guide id="13" pos="1406">
          <p15:clr>
            <a:srgbClr val="A4A3A4"/>
          </p15:clr>
        </p15:guide>
        <p15:guide id="14" pos="1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30">
          <p15:clr>
            <a:srgbClr val="A4A3A4"/>
          </p15:clr>
        </p15:guide>
        <p15:guide id="2" orient="horz" pos="354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pos="302">
          <p15:clr>
            <a:srgbClr val="A4A3A4"/>
          </p15:clr>
        </p15:guide>
        <p15:guide id="5" pos="3984">
          <p15:clr>
            <a:srgbClr val="A4A3A4"/>
          </p15:clr>
        </p15:guide>
        <p15:guide id="6" orient="horz" pos="133">
          <p15:clr>
            <a:srgbClr val="A4A3A4"/>
          </p15:clr>
        </p15:guide>
        <p15:guide id="7" orient="horz" pos="363">
          <p15:clr>
            <a:srgbClr val="A4A3A4"/>
          </p15:clr>
        </p15:guide>
        <p15:guide id="8" orient="horz" pos="733">
          <p15:clr>
            <a:srgbClr val="A4A3A4"/>
          </p15:clr>
        </p15:guide>
        <p15:guide id="9" pos="315">
          <p15:clr>
            <a:srgbClr val="A4A3A4"/>
          </p15:clr>
        </p15:guide>
        <p15:guide id="10" pos="4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227"/>
    <a:srgbClr val="58AB27"/>
    <a:srgbClr val="5489C2"/>
    <a:srgbClr val="61C32B"/>
    <a:srgbClr val="72D43C"/>
    <a:srgbClr val="97DF6F"/>
    <a:srgbClr val="D0F1BD"/>
    <a:srgbClr val="8EDC62"/>
    <a:srgbClr val="9999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94737" autoAdjust="0"/>
  </p:normalViewPr>
  <p:slideViewPr>
    <p:cSldViewPr snapToGrid="0" snapToObjects="1">
      <p:cViewPr varScale="1">
        <p:scale>
          <a:sx n="154" d="100"/>
          <a:sy n="154" d="100"/>
        </p:scale>
        <p:origin x="762" y="138"/>
      </p:cViewPr>
      <p:guideLst>
        <p:guide orient="horz" pos="2038"/>
        <p:guide orient="horz" pos="805"/>
        <p:guide orient="horz" pos="2745"/>
        <p:guide orient="horz" pos="775"/>
        <p:guide orient="horz" pos="85"/>
        <p:guide orient="horz" pos="3092"/>
        <p:guide pos="5569"/>
        <p:guide pos="4355"/>
        <p:guide pos="4192"/>
        <p:guide pos="2961"/>
        <p:guide pos="2798"/>
        <p:guide pos="1569"/>
        <p:guide pos="1406"/>
        <p:guide pos="1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2226" y="-78"/>
      </p:cViewPr>
      <p:guideLst>
        <p:guide orient="horz" pos="130"/>
        <p:guide orient="horz" pos="354"/>
        <p:guide orient="horz" pos="715"/>
        <p:guide pos="302"/>
        <p:guide pos="3984"/>
        <p:guide orient="horz" pos="133"/>
        <p:guide orient="horz" pos="363"/>
        <p:guide orient="horz" pos="733"/>
        <p:guide pos="315"/>
        <p:guide pos="4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102661" y="323386"/>
            <a:ext cx="3501993" cy="14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82127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  <a:defRPr sz="600"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–streng vertraulich, vertraulich, intern, öffentlich–                         Autor / Thema der Präsentation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102661" y="206115"/>
            <a:ext cx="3501993" cy="14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82127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  <a:defRPr sz="600"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23.11.2009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102661" y="440658"/>
            <a:ext cx="3501993" cy="14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82127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  <a:defRPr sz="600">
                <a:cs typeface="Arial" charset="0"/>
              </a:defRPr>
            </a:lvl1pPr>
          </a:lstStyle>
          <a:p>
            <a:pPr>
              <a:defRPr/>
            </a:pPr>
            <a:fld id="{AC787AFF-2536-4855-91C8-763DBED92E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35845" name="Picture 16" descr="T_Kurzform_1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23096" r="2733" b="23587"/>
          <a:stretch>
            <a:fillRect/>
          </a:stretch>
        </p:blipFill>
        <p:spPr bwMode="auto">
          <a:xfrm>
            <a:off x="631053" y="200787"/>
            <a:ext cx="1935874" cy="38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840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850" y="1163638"/>
            <a:ext cx="6457950" cy="3633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88082" y="5358957"/>
            <a:ext cx="6114929" cy="41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58" tIns="47229" rIns="94458" bIns="472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102661" y="323386"/>
            <a:ext cx="3501993" cy="14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482127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  <a:defRPr sz="600"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–streng vertraulich, vertraulich, intern, öffentlich–                         Autor / Thema der Präsentation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102661" y="206115"/>
            <a:ext cx="3501993" cy="14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82127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  <a:defRPr sz="600"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23.11.2009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102661" y="440658"/>
            <a:ext cx="3501993" cy="14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82127" eaLnBrk="0" hangingPunct="0">
              <a:lnSpc>
                <a:spcPct val="68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  <a:defRPr sz="600">
                <a:cs typeface="Arial" charset="0"/>
              </a:defRPr>
            </a:lvl1pPr>
          </a:lstStyle>
          <a:p>
            <a:pPr>
              <a:defRPr/>
            </a:pPr>
            <a:fld id="{8CEFFEAD-0D57-4E13-B818-006610A343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25607" name="Picture 28" descr="T_Kurzform_1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23096" r="2733" b="23587"/>
          <a:stretch>
            <a:fillRect/>
          </a:stretch>
        </p:blipFill>
        <p:spPr bwMode="auto">
          <a:xfrm>
            <a:off x="631053" y="200787"/>
            <a:ext cx="1935874" cy="38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41823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180975" indent="-180975" algn="l" rtl="0" eaLnBrk="0" fontAlgn="base" hangingPunct="0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1pPr>
    <a:lvl2pPr marL="530225" indent="-168275" algn="l" rtl="0" eaLnBrk="0" fontAlgn="base" hangingPunct="0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2pPr>
    <a:lvl3pPr marL="892175" indent="-180975" algn="l" rtl="0" eaLnBrk="0" fontAlgn="base" hangingPunct="0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3pPr>
    <a:lvl4pPr marL="1252538" indent="-168275" algn="l" rtl="0" eaLnBrk="0" fontAlgn="base" hangingPunct="0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4pPr>
    <a:lvl5pPr marL="1625600" indent="-180975" algn="l" rtl="0" eaLnBrk="0" fontAlgn="base" hangingPunct="0">
      <a:lnSpc>
        <a:spcPct val="90000"/>
      </a:lnSpc>
      <a:spcBef>
        <a:spcPct val="25000"/>
      </a:spcBef>
      <a:spcAft>
        <a:spcPct val="0"/>
      </a:spcAft>
      <a:buClr>
        <a:schemeClr val="tx2"/>
      </a:buClr>
      <a:buSzPct val="75000"/>
      <a:buFont typeface="Wingdings" pitchFamily="2" charset="2"/>
      <a:buChar char="§"/>
      <a:defRPr sz="1200" kern="1200">
        <a:solidFill>
          <a:schemeClr val="tx1"/>
        </a:solidFill>
        <a:latin typeface="Tele-GroteskNo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565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894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89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7499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7499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Datenklau,</a:t>
            </a:r>
            <a:r>
              <a:rPr lang="de-DE" baseline="0" dirty="0" smtClean="0"/>
              <a:t> Mobbing, Stalking, </a:t>
            </a:r>
            <a:r>
              <a:rPr lang="de-DE" baseline="0" dirty="0" err="1" smtClean="0"/>
              <a:t>Ransomware</a:t>
            </a:r>
            <a:r>
              <a:rPr lang="de-DE" baseline="0" dirty="0" smtClean="0"/>
              <a:t>, … </a:t>
            </a:r>
            <a:endParaRPr lang="de-DE" dirty="0" smtClean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7499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–streng vertraulich, vertraulich, intern, öffentlich–                         Autor / Thema der Präsentation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23.11.2009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FEAD-0D57-4E13-B818-006610A3430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27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6.jpeg"/><Relationship Id="rId3" Type="http://schemas.openxmlformats.org/officeDocument/2006/relationships/tags" Target="../tags/tag3.xml"/><Relationship Id="rId21" Type="http://schemas.openxmlformats.org/officeDocument/2006/relationships/image" Target="../media/image9.jpeg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17" Type="http://schemas.openxmlformats.org/officeDocument/2006/relationships/image" Target="../media/image5.jpeg"/><Relationship Id="rId2" Type="http://schemas.openxmlformats.org/officeDocument/2006/relationships/tags" Target="../tags/tag2.xml"/><Relationship Id="rId16" Type="http://schemas.openxmlformats.org/officeDocument/2006/relationships/image" Target="../media/image4.jpeg"/><Relationship Id="rId20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6" Type="http://schemas.openxmlformats.org/officeDocument/2006/relationships/tags" Target="../tags/tag6.xml"/><Relationship Id="rId11" Type="http://schemas.openxmlformats.org/officeDocument/2006/relationships/oleObject" Target="../embeddings/oleObject2.bin"/><Relationship Id="rId5" Type="http://schemas.openxmlformats.org/officeDocument/2006/relationships/tags" Target="../tags/tag5.xml"/><Relationship Id="rId15" Type="http://schemas.openxmlformats.org/officeDocument/2006/relationships/image" Target="../media/image3.jpeg"/><Relationship Id="rId23" Type="http://schemas.openxmlformats.org/officeDocument/2006/relationships/image" Target="../media/image11.jpeg"/><Relationship Id="rId10" Type="http://schemas.openxmlformats.org/officeDocument/2006/relationships/slideMaster" Target="../slideMasters/slideMaster1.xml"/><Relationship Id="rId19" Type="http://schemas.openxmlformats.org/officeDocument/2006/relationships/image" Target="../media/image7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Relationship Id="rId22" Type="http://schemas.openxmlformats.org/officeDocument/2006/relationships/image" Target="../media/image10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 bwMode="auto">
      <p:bgPr>
        <a:gradFill rotWithShape="0">
          <a:gsLst>
            <a:gs pos="0">
              <a:schemeClr val="bg1"/>
            </a:gs>
            <a:gs pos="100000">
              <a:srgbClr val="9999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32" hidden="1"/>
          <p:cNvGraphicFramePr>
            <a:graphicFrameLocks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27" name="think-cell Slide" r:id="rId11" imgW="0" imgH="0" progId="">
                  <p:embed/>
                </p:oleObj>
              </mc:Choice>
              <mc:Fallback>
                <p:oleObj name="think-cell Slide" r:id="rId11" imgW="0" imgH="0" progId="">
                  <p:embed/>
                  <p:pic>
                    <p:nvPicPr>
                      <p:cNvPr id="0" name="AutoShape 8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7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gray">
          <a:xfrm>
            <a:off x="307975" y="2295525"/>
            <a:ext cx="8535988" cy="2611438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6" name="Rectangle 118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307975" y="2295525"/>
            <a:ext cx="8534400" cy="2606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7" name="Rectangle 119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gray">
          <a:xfrm>
            <a:off x="306388" y="2295525"/>
            <a:ext cx="8534400" cy="2606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8" name="Rectangle 120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gray">
          <a:xfrm>
            <a:off x="306388" y="2295525"/>
            <a:ext cx="8535987" cy="2606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8319" name="Rectangle 127"/>
          <p:cNvSpPr>
            <a:spLocks noGrp="1" noChangeArrowheads="1"/>
          </p:cNvSpPr>
          <p:nvPr>
            <p:ph type="ctrTitle" sz="quarter"/>
          </p:nvPr>
        </p:nvSpPr>
        <p:spPr>
          <a:xfrm>
            <a:off x="304800" y="2301875"/>
            <a:ext cx="8532813" cy="1582738"/>
          </a:xfrm>
          <a:solidFill>
            <a:schemeClr val="bg1"/>
          </a:solidFill>
          <a:ln algn="ctr"/>
        </p:spPr>
        <p:txBody>
          <a:bodyPr lIns="216000" tIns="64800"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320" name="Rectangle 1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04800" y="3883025"/>
            <a:ext cx="8532813" cy="388938"/>
          </a:xfrm>
          <a:solidFill>
            <a:schemeClr val="bg1"/>
          </a:solidFill>
          <a:ln algn="ctr"/>
        </p:spPr>
        <p:txBody>
          <a:bodyPr lIns="234000" anchor="b"/>
          <a:lstStyle>
            <a:lvl1pPr marL="0" indent="0">
              <a:buFont typeface="Wingdings" pitchFamily="2" charset="2"/>
              <a:buNone/>
              <a:defRPr sz="16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6" name="Rectangle 124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7" name="Rectangle 125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8" name="Rectangle 126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E6C35-720A-4A10-870A-A9A04AE6E8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31" name="Picture 6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3" y="4569531"/>
            <a:ext cx="1048973" cy="33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483850284"/>
              </p:ext>
            </p:extLst>
          </p:nvPr>
        </p:nvGraphicFramePr>
        <p:xfrm>
          <a:off x="5017905" y="4638360"/>
          <a:ext cx="871832" cy="19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28" name="Photo Editor-Foto" r:id="rId13" imgW="22095238" imgH="5038095" progId="">
                  <p:embed/>
                </p:oleObj>
              </mc:Choice>
              <mc:Fallback>
                <p:oleObj name="Photo Editor-Foto" r:id="rId13" imgW="22095238" imgH="50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7905" y="4638360"/>
                        <a:ext cx="871832" cy="198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6" descr="T_Kurzform_weiss_3C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52" y="4586071"/>
            <a:ext cx="919852" cy="30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fik 23" descr="logolandkreisweiss2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10" y="4574333"/>
            <a:ext cx="325469" cy="32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fik 34" descr="LogoLKKitzingen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90" y="4614253"/>
            <a:ext cx="656388" cy="24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rafik 35"/>
          <p:cNvPicPr/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47" y="4635367"/>
            <a:ext cx="845309" cy="2044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88" y="4656867"/>
            <a:ext cx="800065" cy="21201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4" y="4656867"/>
            <a:ext cx="212912" cy="21775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29" y="4586332"/>
            <a:ext cx="618507" cy="3079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52" y="4632825"/>
            <a:ext cx="1167169" cy="229443"/>
          </a:xfrm>
          <a:prstGeom prst="rect">
            <a:avLst/>
          </a:prstGeom>
        </p:spPr>
      </p:pic>
      <p:pic>
        <p:nvPicPr>
          <p:cNvPr id="23" name="Grafik 19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8119" y="4613471"/>
            <a:ext cx="510574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11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75FA8-BA2A-472A-96EE-4B24B3B4F8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304800" y="4458346"/>
            <a:ext cx="8606725" cy="48989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0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5600" y="134938"/>
            <a:ext cx="2133600" cy="4222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134938"/>
            <a:ext cx="6248400" cy="42227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CD03E-9246-4B3C-8731-080F0797D1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304800" y="4458346"/>
            <a:ext cx="8606725" cy="48989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90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2690F-0187-4840-A9F5-9F9BA9FD96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304800" y="4458346"/>
            <a:ext cx="8606725" cy="48989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0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2400" cy="10207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2400" cy="11255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6B048-1988-4ED9-A781-051C31FA80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08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388" y="1230313"/>
            <a:ext cx="4189412" cy="3127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30313"/>
            <a:ext cx="4191000" cy="3127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1DEFE-C7A8-43C3-97C1-2B40B900A1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304800" y="4458346"/>
            <a:ext cx="8606725" cy="48989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6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C574D-F607-49C2-AACE-1267F57391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304800" y="4458346"/>
            <a:ext cx="8606725" cy="48989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6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sz="half" idx="10"/>
          </p:nvPr>
        </p:nvSpPr>
        <p:spPr>
          <a:xfrm>
            <a:off x="6638125" y="4948238"/>
            <a:ext cx="1664500" cy="14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 dirty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6389" y="4948238"/>
            <a:ext cx="5982730" cy="144462"/>
          </a:xfrm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Seite </a:t>
            </a:r>
            <a:fld id="{58F0F0B7-9696-4857-AC07-DF8E2F9E1AD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304800" y="4458346"/>
            <a:ext cx="8606725" cy="48989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8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DC752-B556-4C19-89FE-F830B2DE35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304800" y="4458346"/>
            <a:ext cx="8606725" cy="48989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6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96259-750A-4EF2-A9C0-2B5E9B539E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304800" y="4458346"/>
            <a:ext cx="8606725" cy="48989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7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55781-6682-4FD7-B394-F74188164C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hteck 7"/>
          <p:cNvSpPr/>
          <p:nvPr userDrawn="1"/>
        </p:nvSpPr>
        <p:spPr bwMode="auto">
          <a:xfrm>
            <a:off x="304800" y="4458346"/>
            <a:ext cx="8606725" cy="489892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2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jpeg"/><Relationship Id="rId25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0.jpg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23" Type="http://schemas.openxmlformats.org/officeDocument/2006/relationships/image" Target="../media/image9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3"/>
          <p:cNvSpPr>
            <a:spLocks noGrp="1" noChangeArrowheads="1"/>
          </p:cNvSpPr>
          <p:nvPr>
            <p:ph type="title"/>
          </p:nvPr>
        </p:nvSpPr>
        <p:spPr bwMode="gray">
          <a:xfrm>
            <a:off x="304800" y="134938"/>
            <a:ext cx="85328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4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6388" y="1230313"/>
            <a:ext cx="8532812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67" name="Rectangle 43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907213" y="4948238"/>
            <a:ext cx="1079500" cy="144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800" smtClean="0"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16. Dezemberr 2016</a:t>
            </a:r>
            <a:endParaRPr lang="de-DE" dirty="0"/>
          </a:p>
        </p:txBody>
      </p:sp>
      <p:sp>
        <p:nvSpPr>
          <p:cNvPr id="1068" name="Rectangle 4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06388" y="4948238"/>
            <a:ext cx="6346825" cy="144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800" smtClean="0"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302625" y="4948238"/>
            <a:ext cx="539750" cy="144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800" smtClean="0">
                <a:latin typeface="+mn-lt"/>
              </a:defRPr>
            </a:lvl1pPr>
          </a:lstStyle>
          <a:p>
            <a:pPr>
              <a:defRPr/>
            </a:pPr>
            <a:fld id="{5BEA50D2-4DE7-4D57-8E06-399E42D8EF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3" y="4569531"/>
            <a:ext cx="1048973" cy="33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5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56323346"/>
              </p:ext>
            </p:extLst>
          </p:nvPr>
        </p:nvGraphicFramePr>
        <p:xfrm>
          <a:off x="5017905" y="4638360"/>
          <a:ext cx="871832" cy="19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3" name="Photo Editor-Foto" r:id="rId15" imgW="22095238" imgH="5038095" progId="">
                  <p:embed/>
                </p:oleObj>
              </mc:Choice>
              <mc:Fallback>
                <p:oleObj name="Photo Editor-Foto" r:id="rId15" imgW="22095238" imgH="50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7905" y="4638360"/>
                        <a:ext cx="871832" cy="198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6" descr="T_Kurzform_weiss_3C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52" y="4586071"/>
            <a:ext cx="919852" cy="30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23" descr="logolandkreisweiss2.jp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10" y="4574333"/>
            <a:ext cx="325469" cy="32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 descr="LogoLKKitzingen"/>
          <p:cNvPicPr/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90" y="4614253"/>
            <a:ext cx="656388" cy="24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rafik 21"/>
          <p:cNvPicPr/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47" y="4635367"/>
            <a:ext cx="845309" cy="20446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88" y="4656867"/>
            <a:ext cx="800065" cy="212017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4" y="4656867"/>
            <a:ext cx="212912" cy="217751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29" y="4586332"/>
            <a:ext cx="618507" cy="30791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52" y="4632825"/>
            <a:ext cx="1167169" cy="229443"/>
          </a:xfrm>
          <a:prstGeom prst="rect">
            <a:avLst/>
          </a:prstGeom>
        </p:spPr>
      </p:pic>
      <p:pic>
        <p:nvPicPr>
          <p:cNvPr id="24" name="Grafik 19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8119" y="4619734"/>
            <a:ext cx="510574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25000"/>
        </a:spcBef>
        <a:spcAft>
          <a:spcPct val="0"/>
        </a:spcAft>
        <a:defRPr sz="2400">
          <a:solidFill>
            <a:schemeClr val="tx2"/>
          </a:solidFill>
          <a:latin typeface="Tele-GroteskNor" pitchFamily="2" charset="0"/>
        </a:defRPr>
      </a:lvl6pPr>
      <a:lvl7pPr marL="914400" algn="l" rtl="0" fontAlgn="base">
        <a:lnSpc>
          <a:spcPct val="90000"/>
        </a:lnSpc>
        <a:spcBef>
          <a:spcPct val="25000"/>
        </a:spcBef>
        <a:spcAft>
          <a:spcPct val="0"/>
        </a:spcAft>
        <a:defRPr sz="2400">
          <a:solidFill>
            <a:schemeClr val="tx2"/>
          </a:solidFill>
          <a:latin typeface="Tele-GroteskNor" pitchFamily="2" charset="0"/>
        </a:defRPr>
      </a:lvl7pPr>
      <a:lvl8pPr marL="1371600" algn="l" rtl="0" fontAlgn="base">
        <a:lnSpc>
          <a:spcPct val="90000"/>
        </a:lnSpc>
        <a:spcBef>
          <a:spcPct val="25000"/>
        </a:spcBef>
        <a:spcAft>
          <a:spcPct val="0"/>
        </a:spcAft>
        <a:defRPr sz="2400">
          <a:solidFill>
            <a:schemeClr val="tx2"/>
          </a:solidFill>
          <a:latin typeface="Tele-GroteskNor" pitchFamily="2" charset="0"/>
        </a:defRPr>
      </a:lvl8pPr>
      <a:lvl9pPr marL="1828800" algn="l" rtl="0" fontAlgn="base">
        <a:lnSpc>
          <a:spcPct val="90000"/>
        </a:lnSpc>
        <a:spcBef>
          <a:spcPct val="25000"/>
        </a:spcBef>
        <a:spcAft>
          <a:spcPct val="0"/>
        </a:spcAft>
        <a:defRPr sz="2400">
          <a:solidFill>
            <a:schemeClr val="tx2"/>
          </a:solidFill>
          <a:latin typeface="Tele-GroteskNor" pitchFamily="2" charset="0"/>
        </a:defRPr>
      </a:lvl9pPr>
    </p:titleStyle>
    <p:bodyStyle>
      <a:lvl1pPr marL="222250" indent="-22225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231775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941388" indent="-220663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301750" indent="-220663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662113" indent="-239713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19313" indent="-23971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76513" indent="-23971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33713" indent="-23971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90913" indent="-23971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ergerservice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buergerterminal.buergerservice.org/" TargetMode="External"/><Relationship Id="rId4" Type="http://schemas.openxmlformats.org/officeDocument/2006/relationships/hyperlink" Target="http://www.personalausweisportal.de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3" Type="http://schemas.openxmlformats.org/officeDocument/2006/relationships/tags" Target="../tags/tag12.xml"/><Relationship Id="rId21" Type="http://schemas.openxmlformats.org/officeDocument/2006/relationships/tags" Target="../tags/tag30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mailto:rudolf.philipeit@t-online.de-mail.de" TargetMode="Externa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hyperlink" Target="mailto:rudolf.philipeit@buergerservice.org" TargetMode="External"/><Relationship Id="rId5" Type="http://schemas.openxmlformats.org/officeDocument/2006/relationships/hyperlink" Target="http://www.buergerservice.org/" TargetMode="External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8.wmf"/><Relationship Id="rId3" Type="http://schemas.openxmlformats.org/officeDocument/2006/relationships/tags" Target="../tags/tag39.xml"/><Relationship Id="rId7" Type="http://schemas.openxmlformats.org/officeDocument/2006/relationships/notesSlide" Target="../notesSlides/notesSlide4.xml"/><Relationship Id="rId12" Type="http://schemas.openxmlformats.org/officeDocument/2006/relationships/oleObject" Target="../embeddings/oleObject6.bin"/><Relationship Id="rId2" Type="http://schemas.openxmlformats.org/officeDocument/2006/relationships/tags" Target="../tags/tag38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7.wmf"/><Relationship Id="rId5" Type="http://schemas.openxmlformats.org/officeDocument/2006/relationships/tags" Target="../tags/tag41.xml"/><Relationship Id="rId10" Type="http://schemas.openxmlformats.org/officeDocument/2006/relationships/oleObject" Target="../embeddings/oleObject5.bin"/><Relationship Id="rId4" Type="http://schemas.openxmlformats.org/officeDocument/2006/relationships/tags" Target="../tags/tag40.xml"/><Relationship Id="rId9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4800" y="2429550"/>
            <a:ext cx="8532813" cy="1597997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de-DE" sz="3200" b="1" dirty="0" smtClean="0">
                <a:solidFill>
                  <a:srgbClr val="58B2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ta" panose="00000700000000000000" pitchFamily="2" charset="0"/>
                <a:cs typeface="Arial" panose="020B0604020202020204" pitchFamily="34" charset="0"/>
              </a:rPr>
              <a:t>informiert am </a:t>
            </a:r>
            <a:r>
              <a:rPr lang="de-DE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eta" panose="00000700000000000000" pitchFamily="2" charset="0"/>
                <a:cs typeface="Arial" panose="020B0604020202020204" pitchFamily="34" charset="0"/>
              </a:rPr>
              <a:t>Theresiengymnasium</a:t>
            </a:r>
            <a:r>
              <a:rPr lang="de-DE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ta" panose="00000700000000000000" pitchFamily="2" charset="0"/>
                <a:cs typeface="Arial" panose="020B0604020202020204" pitchFamily="34" charset="0"/>
              </a:rPr>
              <a:t> in Ansbach</a:t>
            </a:r>
            <a:r>
              <a:rPr lang="de-DE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b="1" dirty="0" smtClean="0">
                <a:solidFill>
                  <a:srgbClr val="5489C2"/>
                </a:solidFill>
              </a:rPr>
              <a:t>Datenschutz durch Online-Ausweisen</a:t>
            </a:r>
            <a:r>
              <a:rPr lang="de-DE" sz="2000" b="1" dirty="0" smtClean="0">
                <a:solidFill>
                  <a:srgbClr val="5489C2"/>
                </a:solidFill>
              </a:rPr>
              <a:t/>
            </a:r>
            <a:br>
              <a:rPr lang="de-DE" sz="2000" b="1" dirty="0" smtClean="0">
                <a:solidFill>
                  <a:srgbClr val="5489C2"/>
                </a:solidFill>
              </a:rPr>
            </a:br>
            <a:r>
              <a:rPr lang="de-DE" sz="2000" b="1" dirty="0" smtClean="0">
                <a:solidFill>
                  <a:srgbClr val="5489C2"/>
                </a:solidFill>
              </a:rPr>
              <a:t>Mit </a:t>
            </a:r>
            <a:r>
              <a:rPr lang="de-DE" sz="2000" b="1" dirty="0">
                <a:solidFill>
                  <a:srgbClr val="5489C2"/>
                </a:solidFill>
              </a:rPr>
              <a:t>der </a:t>
            </a:r>
            <a:r>
              <a:rPr lang="de-DE" sz="2000" b="1" dirty="0" err="1">
                <a:solidFill>
                  <a:srgbClr val="5489C2"/>
                </a:solidFill>
              </a:rPr>
              <a:t>eID</a:t>
            </a:r>
            <a:r>
              <a:rPr lang="de-DE" sz="2000" b="1" dirty="0">
                <a:solidFill>
                  <a:srgbClr val="5489C2"/>
                </a:solidFill>
              </a:rPr>
              <a:t> des </a:t>
            </a:r>
            <a:r>
              <a:rPr lang="de-DE" sz="2000" b="1" dirty="0" smtClean="0">
                <a:solidFill>
                  <a:srgbClr val="5489C2"/>
                </a:solidFill>
              </a:rPr>
              <a:t>Personalausweises in </a:t>
            </a:r>
            <a:r>
              <a:rPr lang="de-DE" sz="2000" b="1" dirty="0">
                <a:solidFill>
                  <a:srgbClr val="5489C2"/>
                </a:solidFill>
              </a:rPr>
              <a:t>eine </a:t>
            </a:r>
            <a:r>
              <a:rPr lang="de-DE" sz="2000" b="1" dirty="0" smtClean="0">
                <a:solidFill>
                  <a:srgbClr val="5489C2"/>
                </a:solidFill>
              </a:rPr>
              <a:t/>
            </a:r>
            <a:br>
              <a:rPr lang="de-DE" sz="2000" b="1" dirty="0" smtClean="0">
                <a:solidFill>
                  <a:srgbClr val="5489C2"/>
                </a:solidFill>
              </a:rPr>
            </a:br>
            <a:r>
              <a:rPr lang="de-DE" sz="2000" b="1" dirty="0" smtClean="0">
                <a:solidFill>
                  <a:srgbClr val="5489C2"/>
                </a:solidFill>
              </a:rPr>
              <a:t>neue </a:t>
            </a:r>
            <a:r>
              <a:rPr lang="de-DE" sz="2000" b="1" dirty="0">
                <a:solidFill>
                  <a:srgbClr val="5489C2"/>
                </a:solidFill>
              </a:rPr>
              <a:t>Dimension der IT-Sicherheit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28548" y="4027546"/>
            <a:ext cx="2309066" cy="554651"/>
          </a:xfrm>
        </p:spPr>
        <p:txBody>
          <a:bodyPr anchor="t" anchorCtr="0"/>
          <a:lstStyle/>
          <a:p>
            <a:r>
              <a:rPr lang="de-DE" sz="800" b="1" dirty="0" smtClean="0"/>
              <a:t>Aktionsbündnis </a:t>
            </a:r>
            <a:r>
              <a:rPr lang="de-DE" sz="800" b="1" dirty="0" err="1" smtClean="0"/>
              <a:t>eID</a:t>
            </a:r>
            <a:r>
              <a:rPr lang="de-DE" sz="800" b="1" dirty="0" smtClean="0"/>
              <a:t>/De-Mail</a:t>
            </a:r>
          </a:p>
          <a:p>
            <a:r>
              <a:rPr lang="de-DE" sz="800" b="1" dirty="0" smtClean="0"/>
              <a:t>buergerservice.org e.V., Sitz: München</a:t>
            </a:r>
          </a:p>
          <a:p>
            <a:r>
              <a:rPr lang="de-DE" sz="800" dirty="0" smtClean="0"/>
              <a:t>E-Mail: info@buergerservice.org</a:t>
            </a:r>
            <a:endParaRPr lang="de-DE" sz="800" dirty="0"/>
          </a:p>
          <a:p>
            <a:r>
              <a:rPr lang="de-DE" sz="800" dirty="0" smtClean="0"/>
              <a:t>Post:    Berliner Str. 5, 91522 Ansbach</a:t>
            </a:r>
            <a:endParaRPr lang="de-DE" sz="800" dirty="0"/>
          </a:p>
        </p:txBody>
      </p:sp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" y="93346"/>
            <a:ext cx="9151740" cy="233620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1" y="2490640"/>
            <a:ext cx="3899647" cy="4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Was ist die Online-Ausweisfunktion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835737"/>
            <a:ext cx="5225381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Fünf Gründe, warum Sie die Online-Ausweisfunktion aktivieren sollten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842391"/>
            <a:ext cx="5225381" cy="36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Die Online-Ausweisfunktion ist sicher!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00" y="842391"/>
            <a:ext cx="5214781" cy="36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8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So einfach ist Online-Ausweisen!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00" y="852209"/>
            <a:ext cx="5214781" cy="36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Was brauche ich zum Online-Ausweisen?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70" y="852209"/>
            <a:ext cx="5175841" cy="36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Der PIN-Generator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70" y="856202"/>
            <a:ext cx="5175841" cy="36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Unterschiedliche Typen von Kartenlesegeräten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70" y="865947"/>
            <a:ext cx="5175841" cy="36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Informationsmöglichkeiten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71" y="865947"/>
            <a:ext cx="5175839" cy="36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dirty="0" smtClean="0">
                <a:solidFill>
                  <a:srgbClr val="5489C2"/>
                </a:solidFill>
              </a:rPr>
              <a:t>Agenda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323528" y="2814028"/>
            <a:ext cx="8496302" cy="375492"/>
            <a:chOff x="323528" y="3011851"/>
            <a:chExt cx="8496302" cy="375492"/>
          </a:xfrm>
        </p:grpSpPr>
        <p:sp>
          <p:nvSpPr>
            <p:cNvPr id="7" name="AutoShape 8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323528" y="3011851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323529" y="3011851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23529" y="3011851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" name="AutoShap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826767" y="3011851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Welche Dienste gibt es bereits heute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0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Welche Dienste gibt es bereits heute?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04" y="842391"/>
            <a:ext cx="4415821" cy="36991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12258" y="1141176"/>
            <a:ext cx="2900736" cy="3027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Eine vollständige Übersicht aller Anwendungen wird auf der folgenden Website angeboten:</a:t>
            </a:r>
          </a:p>
          <a:p>
            <a:r>
              <a:rPr lang="de-DE" sz="1400" b="1" dirty="0" smtClean="0">
                <a:latin typeface="+mn-lt"/>
                <a:hlinkClick r:id="rId4"/>
              </a:rPr>
              <a:t>www.personalausweisportal.de</a:t>
            </a:r>
            <a:r>
              <a:rPr lang="de-DE" sz="1400" b="1" dirty="0" smtClean="0">
                <a:latin typeface="+mn-lt"/>
              </a:rPr>
              <a:t> </a:t>
            </a:r>
          </a:p>
          <a:p>
            <a:r>
              <a:rPr lang="de-DE" sz="14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(Bürgerinnen und Bürger –</a:t>
            </a:r>
            <a:br>
              <a:rPr lang="de-DE" sz="14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de-DE" sz="14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Anwendungen)</a:t>
            </a:r>
          </a:p>
          <a:p>
            <a:endParaRPr lang="de-DE" sz="14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de-DE" sz="1400" b="1" dirty="0" smtClean="0">
                <a:latin typeface="+mn-lt"/>
              </a:rPr>
              <a:t>buergerservice.org verwendet 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smtClean="0">
                <a:latin typeface="+mn-lt"/>
              </a:rPr>
              <a:t>für das Bürgerterminal:</a:t>
            </a:r>
          </a:p>
          <a:p>
            <a:r>
              <a:rPr lang="de-DE" sz="1050" b="1" dirty="0">
                <a:latin typeface="+mn-lt"/>
                <a:hlinkClick r:id="rId5"/>
              </a:rPr>
              <a:t>http://</a:t>
            </a:r>
            <a:r>
              <a:rPr lang="de-DE" sz="1050" b="1" dirty="0" smtClean="0">
                <a:latin typeface="+mn-lt"/>
                <a:hlinkClick r:id="rId5"/>
              </a:rPr>
              <a:t>buergerterminal.buergerservice.org</a:t>
            </a:r>
            <a:endParaRPr lang="de-DE" sz="1050" b="1" dirty="0" smtClean="0">
              <a:latin typeface="+mn-lt"/>
            </a:endParaRPr>
          </a:p>
          <a:p>
            <a:endParaRPr lang="de-DE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530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04800" y="134938"/>
            <a:ext cx="8532813" cy="1095375"/>
          </a:xfrm>
        </p:spPr>
        <p:txBody>
          <a:bodyPr/>
          <a:lstStyle/>
          <a:p>
            <a:r>
              <a:rPr lang="de-DE" b="1" dirty="0" smtClean="0">
                <a:solidFill>
                  <a:srgbClr val="5489C2"/>
                </a:solidFill>
              </a:rPr>
              <a:t>Datenschutz durch Online-Ausweisen </a:t>
            </a:r>
            <a:r>
              <a:rPr lang="de-DE" dirty="0" smtClean="0">
                <a:solidFill>
                  <a:srgbClr val="5489C2"/>
                </a:solidFill>
              </a:rPr>
              <a:t>– </a:t>
            </a:r>
            <a:br>
              <a:rPr lang="de-DE" dirty="0" smtClean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mit </a:t>
            </a:r>
            <a:r>
              <a:rPr lang="de-DE" sz="1800" b="1" dirty="0">
                <a:solidFill>
                  <a:srgbClr val="5489C2"/>
                </a:solidFill>
              </a:rPr>
              <a:t>der </a:t>
            </a:r>
            <a:r>
              <a:rPr lang="de-DE" sz="1800" b="1" dirty="0" err="1">
                <a:solidFill>
                  <a:srgbClr val="5489C2"/>
                </a:solidFill>
              </a:rPr>
              <a:t>eID</a:t>
            </a:r>
            <a:r>
              <a:rPr lang="de-DE" sz="1800" b="1" dirty="0">
                <a:solidFill>
                  <a:srgbClr val="5489C2"/>
                </a:solidFill>
              </a:rPr>
              <a:t> des </a:t>
            </a:r>
            <a:r>
              <a:rPr lang="de-DE" sz="1800" b="1" dirty="0" smtClean="0">
                <a:solidFill>
                  <a:srgbClr val="5489C2"/>
                </a:solidFill>
              </a:rPr>
              <a:t>Personalausweises </a:t>
            </a:r>
            <a:r>
              <a:rPr lang="de-DE" sz="1800" b="1" dirty="0">
                <a:solidFill>
                  <a:srgbClr val="5489C2"/>
                </a:solidFill>
              </a:rPr>
              <a:t>in eine neue Dimension der IT-Sicherheit</a:t>
            </a:r>
            <a:endParaRPr lang="de-DE" b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323850" y="994133"/>
            <a:ext cx="8496301" cy="377153"/>
            <a:chOff x="323850" y="994133"/>
            <a:chExt cx="8496301" cy="377153"/>
          </a:xfrm>
        </p:grpSpPr>
        <p:sp>
          <p:nvSpPr>
            <p:cNvPr id="9" name="AutoShape 8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323850" y="994133"/>
              <a:ext cx="8496300" cy="377153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323851" y="994133"/>
              <a:ext cx="360363" cy="377153"/>
            </a:xfrm>
            <a:prstGeom prst="roundRect">
              <a:avLst>
                <a:gd name="adj" fmla="val 24671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rgbClr val="FFFFFF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11" name="AutoShape 5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323851" y="994133"/>
              <a:ext cx="360363" cy="377153"/>
            </a:xfrm>
            <a:prstGeom prst="roundRect">
              <a:avLst>
                <a:gd name="adj" fmla="val 24671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2" name="AutoShape 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827088" y="994133"/>
              <a:ext cx="7993063" cy="377153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Einführung zu buergerservice.org 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23850" y="1601872"/>
            <a:ext cx="8496301" cy="375492"/>
            <a:chOff x="323850" y="1666431"/>
            <a:chExt cx="8496301" cy="375492"/>
          </a:xfrm>
        </p:grpSpPr>
        <p:sp>
          <p:nvSpPr>
            <p:cNvPr id="14" name="AutoShape 8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323850" y="1666431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15" name="AutoShape 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323851" y="1666431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16" name="AutoShape 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323851" y="1666431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7" name="AutoShape 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827088" y="1666431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Problembewusstsein schaffen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323528" y="2814028"/>
            <a:ext cx="8496302" cy="375492"/>
            <a:chOff x="323528" y="3011851"/>
            <a:chExt cx="8496302" cy="375492"/>
          </a:xfrm>
        </p:grpSpPr>
        <p:sp>
          <p:nvSpPr>
            <p:cNvPr id="19" name="AutoShape 8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323528" y="3011851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20" name="AutoShap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323529" y="3011851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1" name="AutoShape 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323529" y="3011851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22" name="AutoShape 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826767" y="3011851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Welche Dienste gibt es bereits heute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323528" y="2207950"/>
            <a:ext cx="8496302" cy="375492"/>
            <a:chOff x="323528" y="2339984"/>
            <a:chExt cx="8496302" cy="375492"/>
          </a:xfrm>
        </p:grpSpPr>
        <p:sp>
          <p:nvSpPr>
            <p:cNvPr id="24" name="AutoShape 8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323528" y="2339984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25" name="AutoShape 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23529" y="2339984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323529" y="2339984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7" name="AutoShape 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826767" y="2339984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Wissenswertes zur Online-Ausweisfunktion des Personalausweises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330272" y="3420106"/>
            <a:ext cx="8496302" cy="375492"/>
            <a:chOff x="330272" y="3678787"/>
            <a:chExt cx="8496302" cy="375492"/>
          </a:xfrm>
        </p:grpSpPr>
        <p:sp>
          <p:nvSpPr>
            <p:cNvPr id="29" name="AutoShape 8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330272" y="3678787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30" name="AutoShape 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330273" y="3678787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31" name="AutoShape 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330273" y="3678787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32" name="AutoShape 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833511" y="3678787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Welche Dienste kann es in Zukunft geben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341468" y="4026183"/>
            <a:ext cx="8496302" cy="375492"/>
            <a:chOff x="341468" y="4160663"/>
            <a:chExt cx="8496302" cy="375492"/>
          </a:xfrm>
        </p:grpSpPr>
        <p:sp>
          <p:nvSpPr>
            <p:cNvPr id="34" name="AutoShape 8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341468" y="4160663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35" name="AutoShap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341469" y="4160663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36" name="AutoShap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41469" y="4160663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 smtClean="0">
                  <a:solidFill>
                    <a:schemeClr val="bg1"/>
                  </a:solidFill>
                  <a:latin typeface="+mn-lt"/>
                </a:rPr>
                <a:t>6</a:t>
              </a:r>
              <a:endParaRPr lang="de-DE" sz="18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7" name="AutoShap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844707" y="4160663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Livevorführung und eigene Tests am Bürgerterminal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dirty="0" smtClean="0">
                <a:solidFill>
                  <a:srgbClr val="5489C2"/>
                </a:solidFill>
              </a:rPr>
              <a:t>Agenda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330272" y="3420106"/>
            <a:ext cx="8496302" cy="375492"/>
            <a:chOff x="330272" y="3678787"/>
            <a:chExt cx="8496302" cy="375492"/>
          </a:xfrm>
        </p:grpSpPr>
        <p:sp>
          <p:nvSpPr>
            <p:cNvPr id="7" name="AutoShape 8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330272" y="3678787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330273" y="3678787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30273" y="3678787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  <p:sp>
          <p:nvSpPr>
            <p:cNvPr id="10" name="AutoShap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833511" y="3678787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Welche Dienste kann es in Zukunft geben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0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Welche Dienste wird es in Zukunft geben?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23257" y="956879"/>
            <a:ext cx="861911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In naher Zukunft (2017)</a:t>
            </a:r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Ummelden von Fahrzeugen.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Bürgerkonten in den einzelnen Bundesländern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Kopplung von Smartphone und Personalausweis erlaubt Zugänge zu Freibädern, Parkgaragen, Turnhallen, Mietfahrzeuge, Kofferraumlogistik </a:t>
            </a:r>
            <a:r>
              <a:rPr lang="de-DE" sz="1200" dirty="0" err="1" smtClean="0"/>
              <a:t>uvm</a:t>
            </a:r>
            <a:r>
              <a:rPr lang="de-DE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…</a:t>
            </a:r>
            <a:endParaRPr lang="de-DE" sz="1200" dirty="0"/>
          </a:p>
          <a:p>
            <a:r>
              <a:rPr lang="de-DE" sz="1200" b="1" dirty="0" smtClean="0"/>
              <a:t>Mittelfristig (ab 2018)</a:t>
            </a:r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KFZ-Zulassung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Lohn- und Einkommensteuer ohne Belege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900" dirty="0" smtClean="0"/>
          </a:p>
          <a:p>
            <a:r>
              <a:rPr lang="de-DE" sz="1200" b="1" dirty="0" smtClean="0"/>
              <a:t>Später (nach 2020)</a:t>
            </a:r>
            <a:endParaRPr lang="de-DE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Elektronische Dokumente in vielfältigen Vorgängen mit  elektronischer Unterschrift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….</a:t>
            </a:r>
            <a:endParaRPr lang="de-DE" sz="1100" dirty="0"/>
          </a:p>
          <a:p>
            <a:endParaRPr lang="de-DE" sz="900" dirty="0" smtClean="0"/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2916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dirty="0" smtClean="0">
                <a:solidFill>
                  <a:srgbClr val="5489C2"/>
                </a:solidFill>
              </a:rPr>
              <a:t>Agenda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341468" y="4026183"/>
            <a:ext cx="8496302" cy="375492"/>
            <a:chOff x="341468" y="4160663"/>
            <a:chExt cx="8496302" cy="375492"/>
          </a:xfrm>
        </p:grpSpPr>
        <p:sp>
          <p:nvSpPr>
            <p:cNvPr id="15" name="AutoShape 8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341468" y="4160663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16" name="AutoShap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341469" y="4160663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17" name="AutoShap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41469" y="4160663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 smtClean="0">
                  <a:solidFill>
                    <a:schemeClr val="bg1"/>
                  </a:solidFill>
                  <a:latin typeface="+mn-lt"/>
                </a:rPr>
                <a:t>6</a:t>
              </a:r>
              <a:endParaRPr lang="de-DE" sz="18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844707" y="4160663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Livevorführung und eigene Tests am Bürgerterminal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9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Livevorführung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71" y="966689"/>
            <a:ext cx="5175839" cy="34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ChangeArrowheads="1"/>
          </p:cNvSpPr>
          <p:nvPr/>
        </p:nvSpPr>
        <p:spPr bwMode="gray">
          <a:xfrm>
            <a:off x="0" y="2410569"/>
            <a:ext cx="9144000" cy="2053271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100000">
                <a:schemeClr val="bg1"/>
              </a:gs>
            </a:gsLst>
            <a:lin ang="540000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53" y="506179"/>
            <a:ext cx="6084794" cy="405653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2376489" y="2086619"/>
            <a:ext cx="4391025" cy="890862"/>
            <a:chOff x="2376489" y="2086619"/>
            <a:chExt cx="4391025" cy="890862"/>
          </a:xfrm>
        </p:grpSpPr>
        <p:sp>
          <p:nvSpPr>
            <p:cNvPr id="272389" name="AutoShape 5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376489" y="2086619"/>
              <a:ext cx="4391025" cy="647900"/>
            </a:xfrm>
            <a:prstGeom prst="roundRect">
              <a:avLst>
                <a:gd name="adj" fmla="val 10296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3600" b="1">
                  <a:solidFill>
                    <a:schemeClr val="bg1"/>
                  </a:solidFill>
                  <a:latin typeface="+mn-lt"/>
                </a:rPr>
                <a:t>Vielen Dank!</a:t>
              </a:r>
            </a:p>
          </p:txBody>
        </p:sp>
        <p:sp>
          <p:nvSpPr>
            <p:cNvPr id="2" name="AutoShap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376489" y="2788114"/>
              <a:ext cx="4391025" cy="189367"/>
            </a:xfrm>
            <a:prstGeom prst="roundRect">
              <a:avLst>
                <a:gd name="adj" fmla="val 35222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6350" algn="ctr">
              <a:noFill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5400">
                <a:solidFill>
                  <a:srgbClr val="FFFFFF"/>
                </a:solidFill>
                <a:latin typeface="Tele-GroteskFet" pitchFamily="2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907212" y="4948238"/>
            <a:ext cx="1769117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DC752-B556-4C19-89FE-F830B2DE35C3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203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ChangeArrowheads="1"/>
          </p:cNvSpPr>
          <p:nvPr/>
        </p:nvSpPr>
        <p:spPr bwMode="gray">
          <a:xfrm>
            <a:off x="0" y="2410569"/>
            <a:ext cx="9144000" cy="2053271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100000">
                <a:schemeClr val="bg1"/>
              </a:gs>
            </a:gsLst>
            <a:lin ang="5400000" scaled="1"/>
          </a:gradFill>
          <a:ln w="6350" algn="ctr">
            <a:noFill/>
            <a:miter lim="800000"/>
            <a:headEnd/>
            <a:tailEnd/>
          </a:ln>
          <a:effectLst/>
        </p:spPr>
        <p:txBody>
          <a:bodyPr wrap="none" lIns="72000" tIns="72000" rIns="72000" bIns="72000" anchor="ctr"/>
          <a:lstStyle/>
          <a:p>
            <a:endParaRPr lang="de-DE"/>
          </a:p>
        </p:txBody>
      </p:sp>
      <p:sp>
        <p:nvSpPr>
          <p:cNvPr id="272389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976719" y="2086619"/>
            <a:ext cx="5150222" cy="647900"/>
          </a:xfrm>
          <a:prstGeom prst="roundRect">
            <a:avLst>
              <a:gd name="adj" fmla="val 10296"/>
            </a:avLst>
          </a:prstGeom>
          <a:gradFill rotWithShape="1">
            <a:gsLst>
              <a:gs pos="0">
                <a:srgbClr val="D0F1BD"/>
              </a:gs>
              <a:gs pos="40000">
                <a:srgbClr val="97DF6F"/>
              </a:gs>
              <a:gs pos="41000">
                <a:srgbClr val="61C32B"/>
              </a:gs>
              <a:gs pos="100000">
                <a:srgbClr val="58B227"/>
              </a:gs>
            </a:gsLst>
            <a:lin ang="5400000" scaled="1"/>
          </a:gradFill>
          <a:ln w="9525" algn="ctr">
            <a:solidFill>
              <a:srgbClr val="58B227"/>
            </a:solidFill>
            <a:round/>
            <a:headEnd/>
            <a:tailEnd/>
          </a:ln>
          <a:effectLst/>
        </p:spPr>
        <p:txBody>
          <a:bodyPr lIns="68553" tIns="34276" rIns="68553" bIns="34276" anchor="ctr"/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de-DE" sz="3600" b="1" dirty="0" smtClean="0">
                <a:solidFill>
                  <a:schemeClr val="bg1"/>
                </a:solidFill>
                <a:latin typeface="+mn-lt"/>
              </a:rPr>
              <a:t>Vielen Dank</a:t>
            </a:r>
            <a:endParaRPr lang="de-DE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AutoShap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76489" y="2788114"/>
            <a:ext cx="4391025" cy="189367"/>
          </a:xfrm>
          <a:prstGeom prst="roundRect">
            <a:avLst>
              <a:gd name="adj" fmla="val 35222"/>
            </a:avLst>
          </a:prstGeom>
          <a:gradFill rotWithShape="1">
            <a:gsLst>
              <a:gs pos="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6350" algn="ctr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5400">
              <a:solidFill>
                <a:srgbClr val="FFFFFF"/>
              </a:solidFill>
              <a:latin typeface="Tele-GroteskFet" pitchFamily="2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907212" y="4948238"/>
            <a:ext cx="1769117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DC752-B556-4C19-89FE-F830B2DE35C3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06388" y="294056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Aktionsbündnis </a:t>
            </a:r>
            <a:r>
              <a:rPr lang="de-DE" sz="900" dirty="0" err="1">
                <a:latin typeface="+mn-lt"/>
              </a:rPr>
              <a:t>eID</a:t>
            </a:r>
            <a:r>
              <a:rPr lang="de-DE" sz="900" dirty="0">
                <a:latin typeface="+mn-lt"/>
              </a:rPr>
              <a:t>/De-Mail</a:t>
            </a:r>
          </a:p>
          <a:p>
            <a:pPr>
              <a:spcBef>
                <a:spcPts val="0"/>
              </a:spcBef>
            </a:pPr>
            <a:r>
              <a:rPr lang="de-DE" sz="900" b="1" dirty="0">
                <a:latin typeface="+mn-lt"/>
              </a:rPr>
              <a:t>// buergerservice.org e. V.</a:t>
            </a:r>
            <a:endParaRPr lang="de-DE" sz="9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     Rudolf Philipeit </a:t>
            </a:r>
          </a:p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     </a:t>
            </a:r>
            <a:r>
              <a:rPr lang="de-DE" sz="900" dirty="0" smtClean="0">
                <a:latin typeface="+mn-lt"/>
              </a:rPr>
              <a:t>Vorstandsvorsitzender</a:t>
            </a:r>
            <a:endParaRPr lang="de-DE" sz="9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     Büro Ansbach</a:t>
            </a:r>
          </a:p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     Berliner Str. 5</a:t>
            </a:r>
          </a:p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     91522 Ansbach</a:t>
            </a:r>
          </a:p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     Mobil:    +49 171 3366669</a:t>
            </a:r>
          </a:p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     Internet: </a:t>
            </a:r>
            <a:r>
              <a:rPr lang="de-DE" sz="900" u="sng" dirty="0">
                <a:latin typeface="+mn-lt"/>
                <a:hlinkClick r:id="rId5"/>
              </a:rPr>
              <a:t>http://www.buergerservice.org</a:t>
            </a:r>
            <a:endParaRPr lang="de-DE" sz="9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     E-Mail:   </a:t>
            </a:r>
            <a:r>
              <a:rPr lang="de-DE" sz="900" u="sng" dirty="0">
                <a:latin typeface="+mn-lt"/>
                <a:hlinkClick r:id="rId6"/>
              </a:rPr>
              <a:t>mailto:rudolf.philipeit@buergerservice.org</a:t>
            </a:r>
            <a:endParaRPr lang="de-DE" sz="9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DE" sz="900" dirty="0">
                <a:latin typeface="+mn-lt"/>
              </a:rPr>
              <a:t>     De-Mail: </a:t>
            </a:r>
            <a:r>
              <a:rPr lang="de-DE" sz="900" u="sng" dirty="0" smtClean="0">
                <a:latin typeface="+mn-lt"/>
                <a:hlinkClick r:id="rId7"/>
              </a:rPr>
              <a:t>rudolf.philipeit@t-online.de-mail.de</a:t>
            </a:r>
            <a:endParaRPr lang="de-DE" sz="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84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dirty="0" smtClean="0">
                <a:solidFill>
                  <a:srgbClr val="5489C2"/>
                </a:solidFill>
              </a:rPr>
              <a:t>Agenda</a:t>
            </a:r>
            <a:endParaRPr lang="de-DE" dirty="0">
              <a:solidFill>
                <a:srgbClr val="5489C2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323850" y="994133"/>
            <a:ext cx="8496301" cy="377153"/>
            <a:chOff x="323850" y="994133"/>
            <a:chExt cx="8496301" cy="377153"/>
          </a:xfrm>
        </p:grpSpPr>
        <p:sp>
          <p:nvSpPr>
            <p:cNvPr id="29" name="AutoShape 8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323850" y="994133"/>
              <a:ext cx="8496300" cy="377153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30" name="AutoShap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323851" y="994133"/>
              <a:ext cx="360363" cy="377153"/>
            </a:xfrm>
            <a:prstGeom prst="roundRect">
              <a:avLst>
                <a:gd name="adj" fmla="val 24671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rgbClr val="FFFFFF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31" name="AutoShap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23851" y="994133"/>
              <a:ext cx="360363" cy="377153"/>
            </a:xfrm>
            <a:prstGeom prst="roundRect">
              <a:avLst>
                <a:gd name="adj" fmla="val 24671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32" name="AutoShap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827088" y="994133"/>
              <a:ext cx="7993063" cy="377153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Einführung zu buergerservice.org</a:t>
              </a:r>
            </a:p>
          </p:txBody>
        </p:sp>
      </p:grp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8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sz="1800" b="1" dirty="0" smtClean="0">
                <a:solidFill>
                  <a:srgbClr val="5489C2"/>
                </a:solidFill>
              </a:rPr>
              <a:t>Einführung zu buergerservice.org </a:t>
            </a:r>
            <a:endParaRPr lang="de-DE" sz="1800" dirty="0">
              <a:solidFill>
                <a:srgbClr val="5489C2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4269909" y="1672860"/>
            <a:ext cx="1802880" cy="1828800"/>
            <a:chOff x="3728301" y="2638425"/>
            <a:chExt cx="1802880" cy="1828800"/>
          </a:xfrm>
          <a:solidFill>
            <a:srgbClr val="DCDCDC"/>
          </a:solidFill>
        </p:grpSpPr>
        <p:sp>
          <p:nvSpPr>
            <p:cNvPr id="41" name="Bogen 40"/>
            <p:cNvSpPr/>
            <p:nvPr/>
          </p:nvSpPr>
          <p:spPr bwMode="auto">
            <a:xfrm>
              <a:off x="3728301" y="2638425"/>
              <a:ext cx="1201920" cy="1828800"/>
            </a:xfrm>
            <a:prstGeom prst="arc">
              <a:avLst>
                <a:gd name="adj1" fmla="val 17426653"/>
                <a:gd name="adj2" fmla="val 4127561"/>
              </a:avLst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pitchFamily="2" charset="2"/>
                <a:buNone/>
                <a:tabLst>
                  <a:tab pos="268288" algn="l"/>
                </a:tabLst>
              </a:pPr>
              <a:endParaRPr kumimoji="0" lang="de-DE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ele-GroteskNor" pitchFamily="2" charset="0"/>
              </a:endParaRPr>
            </a:p>
          </p:txBody>
        </p:sp>
        <p:sp>
          <p:nvSpPr>
            <p:cNvPr id="42" name="Bogen 41"/>
            <p:cNvSpPr/>
            <p:nvPr/>
          </p:nvSpPr>
          <p:spPr bwMode="auto">
            <a:xfrm rot="10800000">
              <a:off x="4329261" y="2638425"/>
              <a:ext cx="1201920" cy="1828800"/>
            </a:xfrm>
            <a:prstGeom prst="arc">
              <a:avLst>
                <a:gd name="adj1" fmla="val 17426653"/>
                <a:gd name="adj2" fmla="val 4177120"/>
              </a:avLst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Wingdings" pitchFamily="2" charset="2"/>
                <a:buNone/>
                <a:tabLst>
                  <a:tab pos="268288" algn="l"/>
                </a:tabLst>
              </a:pP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ele-GroteskNor" pitchFamily="2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2912774" y="1848336"/>
            <a:ext cx="2254643" cy="0"/>
            <a:chOff x="2373314" y="2813901"/>
            <a:chExt cx="2254643" cy="0"/>
          </a:xfrm>
        </p:grpSpPr>
        <p:cxnSp>
          <p:nvCxnSpPr>
            <p:cNvPr id="44" name="Gerade Verbindung mit Pfeil 43"/>
            <p:cNvCxnSpPr/>
            <p:nvPr/>
          </p:nvCxnSpPr>
          <p:spPr bwMode="auto">
            <a:xfrm>
              <a:off x="2373314" y="2813901"/>
              <a:ext cx="1175878" cy="0"/>
            </a:xfrm>
            <a:prstGeom prst="straightConnector1">
              <a:avLst/>
            </a:prstGeom>
            <a:solidFill>
              <a:schemeClr val="bg2"/>
            </a:solidFill>
            <a:ln w="38100" cap="flat" cmpd="sng" algn="ctr">
              <a:solidFill>
                <a:srgbClr val="58B227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5" name="Gerade Verbindung mit Pfeil 44"/>
            <p:cNvCxnSpPr/>
            <p:nvPr/>
          </p:nvCxnSpPr>
          <p:spPr bwMode="auto">
            <a:xfrm>
              <a:off x="3452079" y="2813901"/>
              <a:ext cx="1175878" cy="0"/>
            </a:xfrm>
            <a:prstGeom prst="straightConnector1">
              <a:avLst/>
            </a:prstGeom>
            <a:solidFill>
              <a:schemeClr val="bg2"/>
            </a:solidFill>
            <a:ln w="38100" cap="flat" cmpd="sng" algn="ctr">
              <a:solidFill>
                <a:srgbClr val="58B227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cxnSp>
        <p:nvCxnSpPr>
          <p:cNvPr id="46" name="Gerade Verbindung mit Pfeil 45"/>
          <p:cNvCxnSpPr/>
          <p:nvPr/>
        </p:nvCxnSpPr>
        <p:spPr bwMode="auto">
          <a:xfrm>
            <a:off x="5167417" y="1845194"/>
            <a:ext cx="1655008" cy="742066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58B227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47" name="Gruppieren 46"/>
          <p:cNvGrpSpPr/>
          <p:nvPr/>
        </p:nvGrpSpPr>
        <p:grpSpPr>
          <a:xfrm>
            <a:off x="2912774" y="2587260"/>
            <a:ext cx="2254643" cy="0"/>
            <a:chOff x="2373314" y="2813901"/>
            <a:chExt cx="2254643" cy="0"/>
          </a:xfrm>
        </p:grpSpPr>
        <p:cxnSp>
          <p:nvCxnSpPr>
            <p:cNvPr id="48" name="Gerade Verbindung mit Pfeil 47"/>
            <p:cNvCxnSpPr/>
            <p:nvPr/>
          </p:nvCxnSpPr>
          <p:spPr bwMode="auto">
            <a:xfrm>
              <a:off x="2373314" y="2813901"/>
              <a:ext cx="1175878" cy="0"/>
            </a:xfrm>
            <a:prstGeom prst="straightConnector1">
              <a:avLst/>
            </a:prstGeom>
            <a:solidFill>
              <a:schemeClr val="bg2"/>
            </a:solidFill>
            <a:ln w="38100" cap="flat" cmpd="sng" algn="ctr">
              <a:solidFill>
                <a:srgbClr val="58B227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49" name="Gerade Verbindung mit Pfeil 48"/>
            <p:cNvCxnSpPr/>
            <p:nvPr/>
          </p:nvCxnSpPr>
          <p:spPr bwMode="auto">
            <a:xfrm>
              <a:off x="3452079" y="2813901"/>
              <a:ext cx="1175878" cy="0"/>
            </a:xfrm>
            <a:prstGeom prst="straightConnector1">
              <a:avLst/>
            </a:prstGeom>
            <a:solidFill>
              <a:schemeClr val="bg2"/>
            </a:solidFill>
            <a:ln w="38100" cap="flat" cmpd="sng" algn="ctr">
              <a:solidFill>
                <a:srgbClr val="58B227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grpSp>
        <p:nvGrpSpPr>
          <p:cNvPr id="50" name="Gruppieren 49"/>
          <p:cNvGrpSpPr/>
          <p:nvPr/>
        </p:nvGrpSpPr>
        <p:grpSpPr>
          <a:xfrm>
            <a:off x="2912774" y="3327264"/>
            <a:ext cx="2254643" cy="0"/>
            <a:chOff x="2373314" y="2813901"/>
            <a:chExt cx="2254643" cy="0"/>
          </a:xfrm>
        </p:grpSpPr>
        <p:cxnSp>
          <p:nvCxnSpPr>
            <p:cNvPr id="51" name="Gerade Verbindung mit Pfeil 50"/>
            <p:cNvCxnSpPr/>
            <p:nvPr/>
          </p:nvCxnSpPr>
          <p:spPr bwMode="auto">
            <a:xfrm>
              <a:off x="2373314" y="2813901"/>
              <a:ext cx="1175878" cy="0"/>
            </a:xfrm>
            <a:prstGeom prst="straightConnector1">
              <a:avLst/>
            </a:prstGeom>
            <a:solidFill>
              <a:schemeClr val="bg2"/>
            </a:solidFill>
            <a:ln w="38100" cap="flat" cmpd="sng" algn="ctr">
              <a:solidFill>
                <a:srgbClr val="58B227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52" name="Gerade Verbindung mit Pfeil 51"/>
            <p:cNvCxnSpPr/>
            <p:nvPr/>
          </p:nvCxnSpPr>
          <p:spPr bwMode="auto">
            <a:xfrm>
              <a:off x="3452079" y="2813901"/>
              <a:ext cx="1175878" cy="0"/>
            </a:xfrm>
            <a:prstGeom prst="straightConnector1">
              <a:avLst/>
            </a:prstGeom>
            <a:solidFill>
              <a:schemeClr val="bg2"/>
            </a:solidFill>
            <a:ln w="38100" cap="flat" cmpd="sng" algn="ctr">
              <a:solidFill>
                <a:srgbClr val="58B227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cxnSp>
        <p:nvCxnSpPr>
          <p:cNvPr id="53" name="Gerade Verbindung mit Pfeil 52"/>
          <p:cNvCxnSpPr/>
          <p:nvPr/>
        </p:nvCxnSpPr>
        <p:spPr bwMode="auto">
          <a:xfrm flipV="1">
            <a:off x="5167417" y="2587260"/>
            <a:ext cx="1655008" cy="740004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58B227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4" name="Gerade Verbindung mit Pfeil 53"/>
          <p:cNvCxnSpPr/>
          <p:nvPr/>
        </p:nvCxnSpPr>
        <p:spPr bwMode="auto">
          <a:xfrm>
            <a:off x="5167417" y="2587260"/>
            <a:ext cx="1655008" cy="0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58B227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5" name="Ellipse 54"/>
          <p:cNvSpPr/>
          <p:nvPr/>
        </p:nvSpPr>
        <p:spPr bwMode="auto">
          <a:xfrm>
            <a:off x="5112640" y="2530699"/>
            <a:ext cx="113122" cy="113122"/>
          </a:xfrm>
          <a:prstGeom prst="ellipse">
            <a:avLst/>
          </a:prstGeom>
          <a:solidFill>
            <a:srgbClr val="82828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268288" algn="l"/>
              </a:tabLst>
            </a:pPr>
            <a:endParaRPr kumimoji="0" lang="de-DE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ele-GroteskNor" pitchFamily="2" charset="0"/>
            </a:endParaRPr>
          </a:p>
        </p:txBody>
      </p:sp>
      <p:cxnSp>
        <p:nvCxnSpPr>
          <p:cNvPr id="56" name="Gerade Verbindung mit Pfeil 55"/>
          <p:cNvCxnSpPr/>
          <p:nvPr/>
        </p:nvCxnSpPr>
        <p:spPr bwMode="auto">
          <a:xfrm flipV="1">
            <a:off x="5173188" y="1828950"/>
            <a:ext cx="753" cy="1512000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828282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7" name="Textfeld 56"/>
          <p:cNvSpPr txBox="1"/>
          <p:nvPr/>
        </p:nvSpPr>
        <p:spPr>
          <a:xfrm>
            <a:off x="5197506" y="2295029"/>
            <a:ext cx="281246" cy="307777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de-DE" sz="1400" b="1" i="1" dirty="0" smtClean="0">
                <a:latin typeface="+mn-lt"/>
              </a:rPr>
              <a:t>M</a:t>
            </a:r>
            <a:endParaRPr lang="de-DE" sz="1400" b="1" i="1" dirty="0">
              <a:latin typeface="+mn-lt"/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6717200" y="2497581"/>
            <a:ext cx="210449" cy="210449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6350" cap="flat" cmpd="sng">
            <a:solidFill>
              <a:srgbClr val="262626"/>
            </a:solidFill>
            <a:prstDash val="solid"/>
            <a:round/>
            <a:headEnd/>
            <a:tailEnd/>
          </a:ln>
          <a:effectLst/>
        </p:spPr>
        <p:txBody>
          <a:bodyPr rot="10800000" lIns="72000" tIns="72000" rIns="72000" bIns="72000" anchor="ctr"/>
          <a:lstStyle/>
          <a:p>
            <a:endParaRPr lang="de-DE"/>
          </a:p>
        </p:txBody>
      </p:sp>
      <p:sp>
        <p:nvSpPr>
          <p:cNvPr id="59" name="Textfeld 58"/>
          <p:cNvSpPr txBox="1"/>
          <p:nvPr/>
        </p:nvSpPr>
        <p:spPr>
          <a:xfrm>
            <a:off x="223257" y="956879"/>
            <a:ext cx="429290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+mn-lt"/>
              </a:rPr>
              <a:t>Wichtige Bündnis-Teilnehmer wären/sind: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Bundesministerium des Innern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BSI, 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BMWI</a:t>
            </a:r>
            <a:r>
              <a:rPr lang="de-DE" sz="1200" dirty="0" smtClean="0">
                <a:latin typeface="+mn-lt"/>
              </a:rPr>
              <a:t>, ..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IT-Planungsrat, Länder-CIO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Bundesdruckerei</a:t>
            </a:r>
            <a:r>
              <a:rPr lang="de-DE" sz="1200" u="dash" dirty="0" smtClean="0">
                <a:latin typeface="+mn-lt"/>
              </a:rPr>
              <a:t>, </a:t>
            </a:r>
            <a:r>
              <a:rPr lang="de-DE" sz="1200" b="1" u="sng" dirty="0" smtClean="0">
                <a:solidFill>
                  <a:srgbClr val="58B227"/>
                </a:solidFill>
                <a:latin typeface="+mn-lt"/>
              </a:rPr>
              <a:t>Deutsche Rente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Länder, Kommunale Spitzenverbände, </a:t>
            </a:r>
            <a:r>
              <a:rPr lang="de-DE" sz="1200" b="1" u="sng" dirty="0" smtClean="0">
                <a:solidFill>
                  <a:srgbClr val="58B227"/>
                </a:solidFill>
                <a:latin typeface="+mn-lt"/>
              </a:rPr>
              <a:t>erste Kommunen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Fraunhofer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BITKOM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b="1" u="sng" dirty="0" smtClean="0">
                <a:solidFill>
                  <a:srgbClr val="58B227"/>
                </a:solidFill>
                <a:latin typeface="+mn-lt"/>
              </a:rPr>
              <a:t>Telekom</a:t>
            </a:r>
            <a:r>
              <a:rPr lang="de-DE" sz="1200" u="sng" dirty="0" smtClean="0">
                <a:latin typeface="+mn-lt"/>
              </a:rPr>
              <a:t> </a:t>
            </a: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 T-Systems </a:t>
            </a:r>
            <a:r>
              <a:rPr lang="de-DE" sz="1200" u="sng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Vivento</a:t>
            </a:r>
            <a:endParaRPr lang="de-DE" sz="12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1&amp;1,</a:t>
            </a:r>
            <a:r>
              <a:rPr lang="de-DE" sz="1200" dirty="0" smtClean="0">
                <a:latin typeface="+mn-lt"/>
              </a:rPr>
              <a:t> </a:t>
            </a:r>
            <a:r>
              <a:rPr lang="de-DE" sz="1200" b="1" u="sng" dirty="0" err="1" smtClean="0">
                <a:solidFill>
                  <a:srgbClr val="58B227"/>
                </a:solidFill>
                <a:latin typeface="+mn-lt"/>
              </a:rPr>
              <a:t>Mentana</a:t>
            </a:r>
            <a:r>
              <a:rPr lang="de-DE" sz="1200" b="1" u="sng" dirty="0" smtClean="0">
                <a:solidFill>
                  <a:srgbClr val="58B227"/>
                </a:solidFill>
                <a:latin typeface="+mn-lt"/>
              </a:rPr>
              <a:t> </a:t>
            </a:r>
            <a:r>
              <a:rPr lang="de-DE" sz="1200" b="1" u="sng" dirty="0" err="1" smtClean="0">
                <a:solidFill>
                  <a:srgbClr val="58B227"/>
                </a:solidFill>
                <a:latin typeface="+mn-lt"/>
              </a:rPr>
              <a:t>Claimsoft</a:t>
            </a:r>
            <a:r>
              <a:rPr lang="de-DE" sz="1200" dirty="0" smtClean="0">
                <a:latin typeface="+mn-lt"/>
              </a:rPr>
              <a:t>, 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Post, …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Reiner-SCT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KOBIL Systems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Fujitsu, …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u="dash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Governikus</a:t>
            </a: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AGETO, </a:t>
            </a:r>
            <a:r>
              <a:rPr lang="de-DE" sz="1200" u="dash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OpenLimit</a:t>
            </a: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…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Diensteanbieter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de-DE" sz="1200" u="dash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DATEV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de-DE" sz="1200" u="dash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KommWis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BfJ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…)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Fachverfahrenshersteller (HSH, AKDB, …) 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Chaos Computer Club, </a:t>
            </a:r>
            <a:r>
              <a:rPr lang="de-DE" sz="1200" b="1" u="sng" dirty="0" smtClean="0">
                <a:solidFill>
                  <a:srgbClr val="58B227"/>
                </a:solidFill>
                <a:latin typeface="+mn-lt"/>
              </a:rPr>
              <a:t>AVIRA</a:t>
            </a:r>
            <a:r>
              <a:rPr lang="de-DE" sz="1200" dirty="0" smtClean="0">
                <a:latin typeface="+mn-lt"/>
              </a:rPr>
              <a:t> </a:t>
            </a:r>
          </a:p>
          <a:p>
            <a:pPr marL="171450" indent="-171450">
              <a:spcBef>
                <a:spcPts val="600"/>
              </a:spcBef>
              <a:buClr>
                <a:srgbClr val="58B227"/>
              </a:buClr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Microsoft D. , …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</a:t>
            </a:r>
            <a:r>
              <a:rPr lang="de-DE" sz="1200" dirty="0" smtClean="0">
                <a:latin typeface="+mn-lt"/>
              </a:rPr>
              <a:t/>
            </a:r>
            <a:br>
              <a:rPr lang="de-DE" sz="1200" dirty="0" smtClean="0">
                <a:latin typeface="+mn-lt"/>
              </a:rPr>
            </a:br>
            <a:r>
              <a:rPr lang="de-DE" sz="800" dirty="0" smtClean="0">
                <a:latin typeface="+mn-lt"/>
              </a:rPr>
              <a:t>Legende: </a:t>
            </a:r>
            <a:br>
              <a:rPr lang="de-DE" sz="800" dirty="0" smtClean="0">
                <a:latin typeface="+mn-lt"/>
              </a:rPr>
            </a:br>
            <a:r>
              <a:rPr lang="de-DE" sz="800" b="1" u="sng" dirty="0" smtClean="0">
                <a:solidFill>
                  <a:srgbClr val="58B227"/>
                </a:solidFill>
                <a:latin typeface="+mn-lt"/>
              </a:rPr>
              <a:t>Mitglied</a:t>
            </a:r>
            <a:r>
              <a:rPr lang="de-DE" sz="800" u="sng" dirty="0" smtClean="0">
                <a:latin typeface="+mn-lt"/>
              </a:rPr>
              <a:t> </a:t>
            </a:r>
            <a:r>
              <a:rPr lang="de-DE" sz="800" dirty="0" smtClean="0">
                <a:latin typeface="+mn-lt"/>
              </a:rPr>
              <a:t>/ </a:t>
            </a:r>
            <a:r>
              <a:rPr lang="de-DE" sz="800" u="dash" dirty="0" smtClean="0">
                <a:latin typeface="+mn-lt"/>
              </a:rPr>
              <a:t>Unterstützer (Mitgliedschaft später)/ </a:t>
            </a:r>
            <a:r>
              <a:rPr lang="de-DE" sz="800" dirty="0" smtClean="0">
                <a:latin typeface="+mn-lt"/>
              </a:rPr>
              <a:t>noch kein Kontakt/ </a:t>
            </a:r>
            <a:r>
              <a:rPr lang="de-DE" sz="800" strike="sngStrike" dirty="0" smtClean="0">
                <a:latin typeface="+mn-lt"/>
              </a:rPr>
              <a:t>Blockierer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3517581" y="963359"/>
            <a:ext cx="3596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+mn-lt"/>
              </a:rPr>
              <a:t>Bündnis-Gesellschaftsform: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200" dirty="0" smtClean="0">
                <a:latin typeface="+mn-lt"/>
              </a:rPr>
              <a:t>PPP: Buergerservice.org e. V.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6770747" y="960111"/>
            <a:ext cx="242909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+mn-lt"/>
              </a:rPr>
              <a:t>Umsetzung: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200" dirty="0" smtClean="0">
                <a:latin typeface="+mn-lt"/>
              </a:rPr>
              <a:t>Mitmacher erhalten vom Verein vorgefertigte und allgemeingültige Instrumente zur Wissensvermittlung (z.B. BuergerDVD/SID-Box für das Bürgerterminal, Gut-scheine </a:t>
            </a:r>
            <a:r>
              <a:rPr lang="de-DE" sz="1200" dirty="0">
                <a:latin typeface="+mn-lt"/>
              </a:rPr>
              <a:t>für </a:t>
            </a:r>
            <a:r>
              <a:rPr lang="de-DE" sz="1200" dirty="0" err="1" smtClean="0">
                <a:latin typeface="+mn-lt"/>
              </a:rPr>
              <a:t>Kartenlesege</a:t>
            </a:r>
            <a:r>
              <a:rPr lang="de-DE" sz="1200" dirty="0" smtClean="0">
                <a:latin typeface="+mn-lt"/>
              </a:rPr>
              <a:t>-räte</a:t>
            </a:r>
            <a:r>
              <a:rPr lang="de-DE" sz="1200" dirty="0">
                <a:latin typeface="+mn-lt"/>
              </a:rPr>
              <a:t>), </a:t>
            </a:r>
            <a:r>
              <a:rPr lang="de-DE" sz="1200" dirty="0" smtClean="0">
                <a:latin typeface="+mn-lt"/>
              </a:rPr>
              <a:t>Vorgehensmodelle und Hilfen beim Marketing für eine massenhafte Aufklärung/Motivation zur Freischaltung von </a:t>
            </a:r>
            <a:r>
              <a:rPr lang="de-DE" sz="1200" dirty="0" err="1" smtClean="0">
                <a:latin typeface="+mn-lt"/>
              </a:rPr>
              <a:t>eID</a:t>
            </a:r>
            <a:r>
              <a:rPr lang="de-DE" sz="1200" dirty="0" smtClean="0">
                <a:latin typeface="+mn-lt"/>
              </a:rPr>
              <a:t> und De-Mail-Accounts.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200" dirty="0" smtClean="0">
                <a:latin typeface="+mn-lt"/>
              </a:rPr>
              <a:t>Bundesweit findet eine angepasste </a:t>
            </a:r>
            <a:r>
              <a:rPr lang="de-DE" sz="1200" dirty="0" err="1" smtClean="0">
                <a:latin typeface="+mn-lt"/>
              </a:rPr>
              <a:t>Marktkommuni</a:t>
            </a:r>
            <a:r>
              <a:rPr lang="de-DE" sz="1200" dirty="0" smtClean="0">
                <a:latin typeface="+mn-lt"/>
              </a:rPr>
              <a:t>-kation über die Kanäle der Bündnisteilnehmer statt.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3524061" y="3528303"/>
            <a:ext cx="551170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latin typeface="+mn-lt"/>
              </a:rPr>
              <a:t>Bündnis-Aufgaben: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200" dirty="0" smtClean="0">
                <a:latin typeface="+mn-lt"/>
              </a:rPr>
              <a:t>Bündelung der Kräfte zur Wissensvermittlung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200" dirty="0" smtClean="0">
                <a:latin typeface="+mn-lt"/>
              </a:rPr>
              <a:t>Modelle für Kommunen, Schulen usw.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de-DE" sz="1200" dirty="0" smtClean="0">
                <a:latin typeface="+mn-lt"/>
              </a:rPr>
              <a:t>Administration des Vorhabens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0F0B7-9696-4857-AC07-DF8E2F9E1AD0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67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dirty="0" smtClean="0">
                <a:solidFill>
                  <a:srgbClr val="5489C2"/>
                </a:solidFill>
              </a:rPr>
              <a:t>Agenda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323850" y="1601872"/>
            <a:ext cx="8496301" cy="375492"/>
            <a:chOff x="323850" y="1666431"/>
            <a:chExt cx="8496301" cy="375492"/>
          </a:xfrm>
        </p:grpSpPr>
        <p:sp>
          <p:nvSpPr>
            <p:cNvPr id="16" name="AutoShape 8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323850" y="1666431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17" name="AutoShap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23851" y="1666431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18" name="AutoShap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323851" y="1666431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9" name="AutoShape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827088" y="1666431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Problembewusstsein schaffen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829082"/>
              </p:ext>
            </p:extLst>
          </p:nvPr>
        </p:nvGraphicFramePr>
        <p:xfrm>
          <a:off x="4636154" y="25717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Objekt-Manager-Shellobjekt" showAsIcon="1" r:id="rId8" imgW="914400" imgH="771480" progId="Package">
                  <p:embed/>
                </p:oleObj>
              </mc:Choice>
              <mc:Fallback>
                <p:oleObj name="Objekt-Manager-Shellobjekt" showAsIcon="1" r:id="rId8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36154" y="25717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000995"/>
              </p:ext>
            </p:extLst>
          </p:nvPr>
        </p:nvGraphicFramePr>
        <p:xfrm>
          <a:off x="2292724" y="25717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Objekt-Manager-Shellobjekt" showAsIcon="1" r:id="rId10" imgW="914400" imgH="771480" progId="Package">
                  <p:embed/>
                </p:oleObj>
              </mc:Choice>
              <mc:Fallback>
                <p:oleObj name="Objekt-Manager-Shellobjekt" showAsIcon="1" r:id="rId10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92724" y="25717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315168"/>
              </p:ext>
            </p:extLst>
          </p:nvPr>
        </p:nvGraphicFramePr>
        <p:xfrm>
          <a:off x="6708710" y="2411672"/>
          <a:ext cx="1104122" cy="931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Objekt-Manager-Shellobjekt" showAsIcon="1" r:id="rId12" imgW="914400" imgH="771480" progId="Package">
                  <p:embed/>
                </p:oleObj>
              </mc:Choice>
              <mc:Fallback>
                <p:oleObj name="Objekt-Manager-Shellobjekt" showAsIcon="1" r:id="rId12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08710" y="2411672"/>
                        <a:ext cx="1104122" cy="931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30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dirty="0" smtClean="0">
                <a:solidFill>
                  <a:srgbClr val="5489C2"/>
                </a:solidFill>
              </a:rPr>
              <a:t>das heutige Internet ist für Datenschutz noch nicht geeignet.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0F0B7-9696-4857-AC07-DF8E2F9E1AD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6" y="2142475"/>
            <a:ext cx="2698750" cy="17907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095282" y="2462200"/>
            <a:ext cx="11176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>
                <a:solidFill>
                  <a:schemeClr val="tx2"/>
                </a:solidFill>
                <a:latin typeface="+mn-lt"/>
              </a:rPr>
              <a:t>≠</a:t>
            </a:r>
            <a:r>
              <a:rPr lang="de-DE" sz="8800" dirty="0" smtClean="0">
                <a:latin typeface="+mn-lt"/>
              </a:rPr>
              <a:t> </a:t>
            </a:r>
            <a:endParaRPr lang="de-DE" sz="8800" dirty="0">
              <a:latin typeface="+mn-lt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35" y="2125230"/>
            <a:ext cx="2727698" cy="180794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609220" y="1051247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latin typeface="+mn-lt"/>
              </a:rPr>
              <a:t>Heute: Spaß-Internet</a:t>
            </a:r>
            <a:endParaRPr lang="de-DE" sz="1400" u="sng" dirty="0"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46299" y="1051247"/>
            <a:ext cx="2973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latin typeface="+mn-lt"/>
              </a:rPr>
              <a:t>Bedarf: sicheres Internet</a:t>
            </a:r>
            <a:endParaRPr lang="de-DE" sz="1400" u="sng" dirty="0">
              <a:latin typeface="+mn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09220" y="1375610"/>
            <a:ext cx="25921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unverschlüsselte E-Mail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unsichere Accounts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falsche Angaben (</a:t>
            </a:r>
            <a:r>
              <a:rPr lang="de-DE" sz="1400" dirty="0" err="1" smtClean="0">
                <a:latin typeface="+mn-lt"/>
              </a:rPr>
              <a:t>Fake</a:t>
            </a:r>
            <a:r>
              <a:rPr lang="de-DE" sz="1400" dirty="0" smtClean="0">
                <a:latin typeface="+mn-lt"/>
              </a:rPr>
              <a:t> …)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446299" y="1375610"/>
            <a:ext cx="36872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verschlüsselte/beweiskräftige (De-) Mail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sichere Accounts (</a:t>
            </a:r>
            <a:r>
              <a:rPr lang="de-DE" sz="1400" dirty="0" err="1" smtClean="0">
                <a:latin typeface="+mn-lt"/>
              </a:rPr>
              <a:t>PostIdent</a:t>
            </a:r>
            <a:r>
              <a:rPr lang="de-DE" sz="1400" dirty="0" smtClean="0">
                <a:latin typeface="+mn-lt"/>
              </a:rPr>
              <a:t>/</a:t>
            </a:r>
            <a:r>
              <a:rPr lang="de-DE" sz="1400" dirty="0" err="1" smtClean="0">
                <a:latin typeface="+mn-lt"/>
              </a:rPr>
              <a:t>eID</a:t>
            </a:r>
            <a:r>
              <a:rPr lang="de-DE" sz="1400" dirty="0" smtClean="0">
                <a:latin typeface="+mn-lt"/>
              </a:rPr>
              <a:t>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eindeutige Nachweise (DMS/Archiv)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09220" y="3901977"/>
            <a:ext cx="4289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Die Ausrichtung auf einfachste Usability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smtClean="0">
                <a:latin typeface="+mn-lt"/>
              </a:rPr>
              <a:t>für möglichst schnellen Umsatz hat in 20 Jahren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smtClean="0">
                <a:latin typeface="+mn-lt"/>
              </a:rPr>
              <a:t>ein unsicheres Spaß-Internet entstehen lassen.</a:t>
            </a:r>
            <a:endParaRPr lang="de-DE" sz="1400" b="1" dirty="0">
              <a:latin typeface="+mn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446299" y="3901978"/>
            <a:ext cx="37128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Die erforderliche hohe Sicherheit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smtClean="0">
                <a:latin typeface="+mn-lt"/>
              </a:rPr>
              <a:t>bedeutet umständliche Usability, </a:t>
            </a:r>
            <a:r>
              <a:rPr lang="de-DE" sz="1400" b="1" dirty="0" err="1" smtClean="0">
                <a:latin typeface="+mn-lt"/>
              </a:rPr>
              <a:t>wel</a:t>
            </a:r>
            <a:r>
              <a:rPr lang="de-DE" sz="1400" b="1" dirty="0" smtClean="0">
                <a:latin typeface="+mn-lt"/>
              </a:rPr>
              <a:t>-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err="1" smtClean="0">
                <a:latin typeface="+mn-lt"/>
              </a:rPr>
              <a:t>che</a:t>
            </a:r>
            <a:r>
              <a:rPr lang="de-DE" sz="1400" b="1" dirty="0" smtClean="0">
                <a:latin typeface="+mn-lt"/>
              </a:rPr>
              <a:t> unsere Bürger </a:t>
            </a:r>
            <a:r>
              <a:rPr lang="de-DE" sz="1400" b="1" u="sng" dirty="0" smtClean="0">
                <a:latin typeface="+mn-lt"/>
              </a:rPr>
              <a:t>noch</a:t>
            </a:r>
            <a:r>
              <a:rPr lang="de-DE" sz="1400" b="1" dirty="0" smtClean="0">
                <a:latin typeface="+mn-lt"/>
              </a:rPr>
              <a:t> nicht verstehen.</a:t>
            </a:r>
            <a:endParaRPr lang="de-DE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5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dirty="0">
                <a:solidFill>
                  <a:srgbClr val="5489C2"/>
                </a:solidFill>
              </a:rPr>
              <a:t>das heutige Internet ist für Datenschutz noch nicht geeignet</a:t>
            </a:r>
            <a:r>
              <a:rPr lang="de-DE" dirty="0" smtClean="0">
                <a:solidFill>
                  <a:srgbClr val="5489C2"/>
                </a:solidFill>
              </a:rPr>
              <a:t>.</a:t>
            </a:r>
            <a:br>
              <a:rPr lang="de-DE" dirty="0" smtClean="0">
                <a:solidFill>
                  <a:srgbClr val="5489C2"/>
                </a:solidFill>
              </a:rPr>
            </a:br>
            <a:r>
              <a:rPr lang="de-DE" dirty="0" smtClean="0">
                <a:solidFill>
                  <a:srgbClr val="5489C2"/>
                </a:solidFill>
              </a:rPr>
              <a:t>Ein bildhafter Vergleich: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0F0B7-9696-4857-AC07-DF8E2F9E1AD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1" y="2142475"/>
            <a:ext cx="2387600" cy="17907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095282" y="2462200"/>
            <a:ext cx="11176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>
                <a:solidFill>
                  <a:schemeClr val="tx2"/>
                </a:solidFill>
                <a:latin typeface="+mn-lt"/>
              </a:rPr>
              <a:t>≠</a:t>
            </a:r>
            <a:r>
              <a:rPr lang="de-DE" sz="8800" dirty="0" smtClean="0">
                <a:latin typeface="+mn-lt"/>
              </a:rPr>
              <a:t> </a:t>
            </a:r>
            <a:endParaRPr lang="de-DE" sz="8800" dirty="0">
              <a:latin typeface="+mn-lt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16" y="2125230"/>
            <a:ext cx="2726736" cy="180794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73020" y="1051247"/>
            <a:ext cx="3172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latin typeface="+mn-lt"/>
              </a:rPr>
              <a:t>Spaß-Infrastruktur toleriert</a:t>
            </a:r>
            <a:endParaRPr lang="de-DE" sz="2000" u="sng" dirty="0"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46299" y="1051247"/>
            <a:ext cx="2970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latin typeface="+mn-lt"/>
              </a:rPr>
              <a:t>Nutz-Infrastruktur fordert</a:t>
            </a:r>
            <a:endParaRPr lang="de-DE" sz="2000" u="sng" dirty="0">
              <a:latin typeface="+mn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09220" y="1375610"/>
            <a:ext cx="27206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geringe Schutzmaßnahmen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>
                <a:latin typeface="+mn-lt"/>
              </a:rPr>
              <a:t>k</a:t>
            </a:r>
            <a:r>
              <a:rPr lang="de-DE" sz="1400" dirty="0" smtClean="0">
                <a:latin typeface="+mn-lt"/>
              </a:rPr>
              <a:t>eine Verbindlichkeit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Anonymität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446299" y="1375610"/>
            <a:ext cx="37062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absperrbare Fahrzeuge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hohe Verbindlichkeit (Nummernschild)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eindeutige Verkehrsregeln/Überwachung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09220" y="3901977"/>
            <a:ext cx="39517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Die Ausrichtung auf einfachste Usability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smtClean="0">
                <a:latin typeface="+mn-lt"/>
              </a:rPr>
              <a:t>für möglichst viel Spaß schränkt die </a:t>
            </a:r>
            <a:r>
              <a:rPr lang="de-DE" sz="1400" b="1" dirty="0" err="1" smtClean="0">
                <a:latin typeface="+mn-lt"/>
              </a:rPr>
              <a:t>Mög</a:t>
            </a:r>
            <a:r>
              <a:rPr lang="de-DE" sz="1400" b="1" dirty="0" smtClean="0">
                <a:latin typeface="+mn-lt"/>
              </a:rPr>
              <a:t>-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err="1" smtClean="0">
                <a:latin typeface="+mn-lt"/>
              </a:rPr>
              <a:t>lichkeiten</a:t>
            </a:r>
            <a:r>
              <a:rPr lang="de-DE" sz="1400" b="1" dirty="0" smtClean="0">
                <a:latin typeface="+mn-lt"/>
              </a:rPr>
              <a:t> einer Infrastruktur drastisch ein.</a:t>
            </a:r>
            <a:endParaRPr lang="de-DE" sz="1400" b="1" dirty="0">
              <a:latin typeface="+mn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446299" y="3901978"/>
            <a:ext cx="34179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Die erforderliche hohe Sicherheit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smtClean="0">
                <a:latin typeface="+mn-lt"/>
              </a:rPr>
              <a:t>bedeutet umständliche Usability,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smtClean="0">
                <a:latin typeface="+mn-lt"/>
              </a:rPr>
              <a:t>welche unsere Bürger lernen müssen.</a:t>
            </a:r>
            <a:endParaRPr lang="de-DE" sz="1400" b="1" dirty="0">
              <a:latin typeface="+mn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81" y="1310002"/>
            <a:ext cx="2050522" cy="115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b="1" dirty="0">
                <a:solidFill>
                  <a:srgbClr val="5489C2"/>
                </a:solidFill>
              </a:rPr>
              <a:t>Datenschutz durch Online-Ausweisen </a:t>
            </a:r>
            <a:r>
              <a:rPr lang="de-DE" dirty="0">
                <a:solidFill>
                  <a:srgbClr val="5489C2"/>
                </a:solidFill>
              </a:rPr>
              <a:t>– </a:t>
            </a:r>
            <a:br>
              <a:rPr lang="de-DE" dirty="0">
                <a:solidFill>
                  <a:srgbClr val="5489C2"/>
                </a:solidFill>
              </a:rPr>
            </a:br>
            <a:r>
              <a:rPr lang="de-DE" dirty="0">
                <a:solidFill>
                  <a:srgbClr val="5489C2"/>
                </a:solidFill>
              </a:rPr>
              <a:t>das heutige Internet ist für Datenschutz noch nicht geeignet.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0F0B7-9696-4857-AC07-DF8E2F9E1AD0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095282" y="2462200"/>
            <a:ext cx="11176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>
                <a:solidFill>
                  <a:schemeClr val="tx2"/>
                </a:solidFill>
                <a:latin typeface="+mn-lt"/>
              </a:rPr>
              <a:t>≠</a:t>
            </a:r>
            <a:r>
              <a:rPr lang="de-DE" sz="8800" dirty="0" smtClean="0">
                <a:latin typeface="+mn-lt"/>
              </a:rPr>
              <a:t> </a:t>
            </a:r>
            <a:endParaRPr lang="de-DE" sz="880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09220" y="1051247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latin typeface="+mn-lt"/>
              </a:rPr>
              <a:t>Heute: Spaß-Internet</a:t>
            </a:r>
            <a:endParaRPr lang="de-DE" sz="1400" u="sng" dirty="0"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46299" y="1051247"/>
            <a:ext cx="2973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latin typeface="+mn-lt"/>
              </a:rPr>
              <a:t>Bedarf: sicheres Internet</a:t>
            </a:r>
            <a:endParaRPr lang="de-DE" sz="1400" u="sng" dirty="0">
              <a:latin typeface="+mn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09220" y="1375610"/>
            <a:ext cx="25921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unverschlüsselte E-Mail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unsichere Accounts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falsche Angaben (</a:t>
            </a:r>
            <a:r>
              <a:rPr lang="de-DE" sz="1400" dirty="0" err="1" smtClean="0">
                <a:latin typeface="+mn-lt"/>
              </a:rPr>
              <a:t>Fake</a:t>
            </a:r>
            <a:r>
              <a:rPr lang="de-DE" sz="1400" dirty="0" smtClean="0">
                <a:latin typeface="+mn-lt"/>
              </a:rPr>
              <a:t> …)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446299" y="1375610"/>
            <a:ext cx="36872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verschlüsselte/beweiskräftige (De-) Mail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sichere Accounts (</a:t>
            </a:r>
            <a:r>
              <a:rPr lang="de-DE" sz="1400" dirty="0" err="1" smtClean="0">
                <a:latin typeface="+mn-lt"/>
              </a:rPr>
              <a:t>PostIdent</a:t>
            </a:r>
            <a:r>
              <a:rPr lang="de-DE" sz="1400" dirty="0" smtClean="0">
                <a:latin typeface="+mn-lt"/>
              </a:rPr>
              <a:t>/</a:t>
            </a:r>
            <a:r>
              <a:rPr lang="de-DE" sz="1400" dirty="0" err="1" smtClean="0">
                <a:latin typeface="+mn-lt"/>
              </a:rPr>
              <a:t>eID</a:t>
            </a:r>
            <a:r>
              <a:rPr lang="de-DE" sz="1400" dirty="0" smtClean="0">
                <a:latin typeface="+mn-lt"/>
              </a:rPr>
              <a:t>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+mn-lt"/>
              </a:rPr>
              <a:t>eindeutige Nachweise (DMS/Archiv)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09220" y="2234425"/>
            <a:ext cx="3401893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Ungenügender Datenschutz bedeutet </a:t>
            </a:r>
            <a:br>
              <a:rPr lang="de-DE" sz="1400" b="1" dirty="0" smtClean="0">
                <a:latin typeface="+mn-lt"/>
              </a:rPr>
            </a:br>
            <a:r>
              <a:rPr lang="de-DE" sz="1400" b="1" dirty="0" smtClean="0">
                <a:latin typeface="+mn-lt"/>
              </a:rPr>
              <a:t>viele Gefahren: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smtClean="0">
                <a:latin typeface="+mn-lt"/>
              </a:rPr>
              <a:t>….</a:t>
            </a:r>
            <a:endParaRPr lang="de-DE" sz="1400" b="1" dirty="0">
              <a:latin typeface="+mn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446299" y="2234425"/>
            <a:ext cx="3344185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+mn-lt"/>
              </a:rPr>
              <a:t>Ausreichender Datenschutz bedeutet</a:t>
            </a:r>
            <a:r>
              <a:rPr lang="de-DE" sz="1400" b="1" dirty="0">
                <a:latin typeface="+mn-lt"/>
              </a:rPr>
              <a:t/>
            </a:r>
            <a:br>
              <a:rPr lang="de-DE" sz="1400" b="1" dirty="0">
                <a:latin typeface="+mn-lt"/>
              </a:rPr>
            </a:br>
            <a:r>
              <a:rPr lang="de-DE" sz="1400" b="1" dirty="0" smtClean="0">
                <a:latin typeface="+mn-lt"/>
              </a:rPr>
              <a:t>neue Diensteangebote: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smtClean="0"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9695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799" y="134938"/>
            <a:ext cx="8839201" cy="1095375"/>
          </a:xfrm>
        </p:spPr>
        <p:txBody>
          <a:bodyPr/>
          <a:lstStyle/>
          <a:p>
            <a:r>
              <a:rPr lang="de-DE" dirty="0" smtClean="0">
                <a:solidFill>
                  <a:srgbClr val="5489C2"/>
                </a:solidFill>
              </a:rPr>
              <a:t>Agenda</a:t>
            </a:r>
            <a:endParaRPr lang="de-DE" dirty="0">
              <a:solidFill>
                <a:srgbClr val="5489C2"/>
              </a:solidFill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07213" y="4948238"/>
            <a:ext cx="1079500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16. Dezemberr 2016</a:t>
            </a:r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6388" y="4948238"/>
            <a:ext cx="6346825" cy="144462"/>
          </a:xfrm>
        </p:spPr>
        <p:txBody>
          <a:bodyPr/>
          <a:lstStyle/>
          <a:p>
            <a:pPr>
              <a:defRPr/>
            </a:pPr>
            <a:r>
              <a:rPr lang="de-DE" smtClean="0"/>
              <a:t>// buergerservice.org e. V. informiert am Theresiengymnasium in Ansbach zum Thema Datenschutz durch Online-Ausweisen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02625" y="4948238"/>
            <a:ext cx="539750" cy="144462"/>
          </a:xfrm>
        </p:spPr>
        <p:txBody>
          <a:bodyPr/>
          <a:lstStyle/>
          <a:p>
            <a:pPr>
              <a:defRPr/>
            </a:pPr>
            <a:fld id="{4022690F-0187-4840-A9F5-9F9BA9FD966E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323528" y="2207950"/>
            <a:ext cx="8496302" cy="375492"/>
            <a:chOff x="323528" y="2339984"/>
            <a:chExt cx="8496302" cy="375492"/>
          </a:xfrm>
        </p:grpSpPr>
        <p:sp>
          <p:nvSpPr>
            <p:cNvPr id="20" name="AutoShape 8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323528" y="2339984"/>
              <a:ext cx="8496300" cy="37549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rgbClr val="CCCCCC"/>
                </a:gs>
                <a:gs pos="100000">
                  <a:srgbClr val="CCCCCC">
                    <a:gamma/>
                    <a:tint val="0"/>
                    <a:invGamma/>
                  </a:srgbClr>
                </a:gs>
              </a:gsLst>
              <a:lin ang="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  <a:buClrTx/>
                <a:buSzPct val="100000"/>
                <a:buFontTx/>
                <a:buNone/>
              </a:pPr>
              <a:endParaRPr lang="en-GB" sz="2400">
                <a:latin typeface="Tele-GroteskFet" pitchFamily="2" charset="0"/>
              </a:endParaRPr>
            </a:p>
          </p:txBody>
        </p:sp>
        <p:sp>
          <p:nvSpPr>
            <p:cNvPr id="21" name="AutoShape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323529" y="2339984"/>
              <a:ext cx="360363" cy="375492"/>
            </a:xfrm>
            <a:prstGeom prst="roundRect">
              <a:avLst>
                <a:gd name="adj" fmla="val 24778"/>
              </a:avLst>
            </a:prstGeom>
            <a:solidFill>
              <a:schemeClr val="bg1"/>
            </a:solidFill>
            <a:ln w="762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72000" tIns="72000" rIns="72000" bIns="72000" anchor="b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600" b="1">
                <a:solidFill>
                  <a:schemeClr val="bg1"/>
                </a:solidFill>
                <a:latin typeface="+mn-lt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2" name="AutoShap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23529" y="2339984"/>
              <a:ext cx="360363" cy="375492"/>
            </a:xfrm>
            <a:prstGeom prst="roundRect">
              <a:avLst>
                <a:gd name="adj" fmla="val 24778"/>
              </a:avLst>
            </a:prstGeom>
            <a:gradFill rotWithShape="1">
              <a:gsLst>
                <a:gs pos="0">
                  <a:srgbClr val="D0F1BD"/>
                </a:gs>
                <a:gs pos="40000">
                  <a:srgbClr val="97DF6F"/>
                </a:gs>
                <a:gs pos="41000">
                  <a:srgbClr val="61C32B"/>
                </a:gs>
                <a:gs pos="100000">
                  <a:srgbClr val="58B227"/>
                </a:gs>
              </a:gsLst>
              <a:lin ang="5400000" scaled="1"/>
            </a:gradFill>
            <a:ln w="9525" algn="ctr">
              <a:solidFill>
                <a:srgbClr val="58B227"/>
              </a:solidFill>
              <a:round/>
              <a:headEnd/>
              <a:tailEnd/>
            </a:ln>
            <a:effectLst/>
          </p:spPr>
          <p:txBody>
            <a:bodyPr lIns="68553" tIns="34276" rIns="68553" bIns="34276" anchor="ctr"/>
            <a:lstStyle/>
            <a:p>
              <a:pPr algn="ctr" defTabSz="685800">
                <a:lnSpc>
                  <a:spcPct val="90000"/>
                </a:lnSpc>
                <a:spcBef>
                  <a:spcPct val="0"/>
                </a:spcBef>
                <a:buClrTx/>
                <a:buSzTx/>
              </a:pPr>
              <a:r>
                <a:rPr lang="de-DE" sz="1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3" name="AutoShap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826767" y="2339984"/>
              <a:ext cx="7993063" cy="375492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lIns="72000" tIns="72000" rIns="72000" bIns="72000" anchor="ctr"/>
            <a:lstStyle/>
            <a:p>
              <a:pPr algn="l">
                <a:spcBef>
                  <a:spcPct val="25000"/>
                </a:spcBef>
              </a:pP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Wissenswertes zur Online-Ausweisfunktion des Personalausweises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01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14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7KtqsVxUus4mMw2P6R5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PWHeph_UCEGyUZqBquNLH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IFfleBMUu66IERsnLoyA"/>
  <p:tag name="VCT-RADIUS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oOr_gOzkaZljUVBVWy1w"/>
  <p:tag name="VCT-RADIUS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yB3Ey.XoMkeGteJmYsvji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PWHeph_UCEGyUZqBquNLH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IFfleBMUu66IERsnLoyA"/>
  <p:tag name="VCT-RADIUS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oOr_gOzkaZljUVBVWy1w"/>
  <p:tag name="VCT-RADIUS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yB3Ey.XoMkeGteJmYsvji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xenDGWjs0OjOQSrjlJ1q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n6Q1zK3EKPg_l3SqbzU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RlXM3TzrZUyyRBW4JCF0_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tkiQn.DD0S_sd4w3wp54A"/>
  <p:tag name="VCT-RADIUS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M0v_gFSESln1NX4VATVQ"/>
  <p:tag name="VCT-RADIUS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  <p:tag name="THINKCELLSHAPEDONOTDELETE" val="pADsPKf6sAE2Npld62SzBC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Bqr.Mr4UK5OjxomUs14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RADIUS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xUMTrLPE02v.0xMulihl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ZPRk11rkmODs8i7PSne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ReaOSLnMkuhoD19wqkzhQ"/>
</p:tagLst>
</file>

<file path=ppt/theme/theme1.xml><?xml version="1.0" encoding="utf-8"?>
<a:theme xmlns:a="http://schemas.openxmlformats.org/drawingml/2006/main" name="DTE Master 16:9">
  <a:themeElements>
    <a:clrScheme name="SiXFORM">
      <a:dk1>
        <a:srgbClr val="000000"/>
      </a:dk1>
      <a:lt1>
        <a:srgbClr val="FFFFFF"/>
      </a:lt1>
      <a:dk2>
        <a:srgbClr val="B7200E"/>
      </a:dk2>
      <a:lt2>
        <a:srgbClr val="CCCCCC"/>
      </a:lt2>
      <a:accent1>
        <a:srgbClr val="3366CC"/>
      </a:accent1>
      <a:accent2>
        <a:srgbClr val="FDD167"/>
      </a:accent2>
      <a:accent3>
        <a:srgbClr val="FFFFFF"/>
      </a:accent3>
      <a:accent4>
        <a:srgbClr val="000000"/>
      </a:accent4>
      <a:accent5>
        <a:srgbClr val="ADB8E2"/>
      </a:accent5>
      <a:accent6>
        <a:srgbClr val="E5BD5D"/>
      </a:accent6>
      <a:hlink>
        <a:srgbClr val="B7200E"/>
      </a:hlink>
      <a:folHlink>
        <a:srgbClr val="99CCEB"/>
      </a:folHlink>
    </a:clrScheme>
    <a:fontScheme name="SiXFOR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>
            <a:tab pos="268288" algn="l"/>
          </a:tabLst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le-GroteskNo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>
            <a:tab pos="268288" algn="l"/>
          </a:tabLst>
          <a:defRPr kumimoji="0" lang="de-DE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le-GroteskNor" pitchFamily="2" charset="0"/>
          </a:defRPr>
        </a:defPPr>
      </a:lstStyle>
    </a:lnDef>
  </a:objectDefaults>
  <a:extraClrSchemeLst>
    <a:extraClrScheme>
      <a:clrScheme name="DTE Master 16:9 1">
        <a:dk1>
          <a:srgbClr val="000000"/>
        </a:dk1>
        <a:lt1>
          <a:srgbClr val="FFFFFF"/>
        </a:lt1>
        <a:dk2>
          <a:srgbClr val="E20074"/>
        </a:dk2>
        <a:lt2>
          <a:srgbClr val="CCCCCC"/>
        </a:lt2>
        <a:accent1>
          <a:srgbClr val="3366CC"/>
        </a:accent1>
        <a:accent2>
          <a:srgbClr val="FDD167"/>
        </a:accent2>
        <a:accent3>
          <a:srgbClr val="FFFFFF"/>
        </a:accent3>
        <a:accent4>
          <a:srgbClr val="000000"/>
        </a:accent4>
        <a:accent5>
          <a:srgbClr val="ADB8E2"/>
        </a:accent5>
        <a:accent6>
          <a:srgbClr val="E5BD5D"/>
        </a:accent6>
        <a:hlink>
          <a:srgbClr val="E20074"/>
        </a:hlink>
        <a:folHlink>
          <a:srgbClr val="99CC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E20074"/>
      </a:dk2>
      <a:lt2>
        <a:srgbClr val="CCCCCC"/>
      </a:lt2>
      <a:accent1>
        <a:srgbClr val="3366CC"/>
      </a:accent1>
      <a:accent2>
        <a:srgbClr val="FDD167"/>
      </a:accent2>
      <a:accent3>
        <a:srgbClr val="FFFFFF"/>
      </a:accent3>
      <a:accent4>
        <a:srgbClr val="000000"/>
      </a:accent4>
      <a:accent5>
        <a:srgbClr val="ADB8E2"/>
      </a:accent5>
      <a:accent6>
        <a:srgbClr val="E5BD5D"/>
      </a:accent6>
      <a:hlink>
        <a:srgbClr val="E20074"/>
      </a:hlink>
      <a:folHlink>
        <a:srgbClr val="99CCEB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E20074"/>
      </a:dk2>
      <a:lt2>
        <a:srgbClr val="CCCCCC"/>
      </a:lt2>
      <a:accent1>
        <a:srgbClr val="3366CC"/>
      </a:accent1>
      <a:accent2>
        <a:srgbClr val="FDD167"/>
      </a:accent2>
      <a:accent3>
        <a:srgbClr val="FFFFFF"/>
      </a:accent3>
      <a:accent4>
        <a:srgbClr val="000000"/>
      </a:accent4>
      <a:accent5>
        <a:srgbClr val="ADB8E2"/>
      </a:accent5>
      <a:accent6>
        <a:srgbClr val="E5BD5D"/>
      </a:accent6>
      <a:hlink>
        <a:srgbClr val="E20074"/>
      </a:hlink>
      <a:folHlink>
        <a:srgbClr val="99CCEB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1449</Words>
  <Application>Microsoft Office PowerPoint</Application>
  <PresentationFormat>Benutzerdefiniert</PresentationFormat>
  <Paragraphs>287</Paragraphs>
  <Slides>25</Slides>
  <Notes>24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25</vt:i4>
      </vt:variant>
    </vt:vector>
  </HeadingPairs>
  <TitlesOfParts>
    <vt:vector size="37" baseType="lpstr">
      <vt:lpstr>Arial</vt:lpstr>
      <vt:lpstr>Meta</vt:lpstr>
      <vt:lpstr>ＭＳ Ｐゴシック</vt:lpstr>
      <vt:lpstr>Tele-GroteskFet</vt:lpstr>
      <vt:lpstr>Tele-GroteskNor</vt:lpstr>
      <vt:lpstr>Times New Roman</vt:lpstr>
      <vt:lpstr>Wingdings</vt:lpstr>
      <vt:lpstr>DTE Master 16:9</vt:lpstr>
      <vt:lpstr>Photo Editor-Foto</vt:lpstr>
      <vt:lpstr>think-cell Slide</vt:lpstr>
      <vt:lpstr>Objekt-Manager-Shellobjekt</vt:lpstr>
      <vt:lpstr>Paket</vt:lpstr>
      <vt:lpstr>                                   informiert am Theresiengymnasium in Ansbach Datenschutz durch Online-Ausweisen Mit der eID des Personalausweises in eine  neue Dimension der IT-Sicherheit</vt:lpstr>
      <vt:lpstr>Datenschutz durch Online-Ausweisen –  mit der eID des Personalausweises in eine neue Dimension der IT-Sicherheit</vt:lpstr>
      <vt:lpstr>Agenda</vt:lpstr>
      <vt:lpstr>Datenschutz durch Online-Ausweisen –  Einführung zu buergerservice.org </vt:lpstr>
      <vt:lpstr>Agenda</vt:lpstr>
      <vt:lpstr>Datenschutz durch Online-Ausweisen –  das heutige Internet ist für Datenschutz noch nicht geeignet.</vt:lpstr>
      <vt:lpstr>Datenschutz durch Online-Ausweisen –  das heutige Internet ist für Datenschutz noch nicht geeignet. Ein bildhafter Vergleich:</vt:lpstr>
      <vt:lpstr>Datenschutz durch Online-Ausweisen –  das heutige Internet ist für Datenschutz noch nicht geeignet.</vt:lpstr>
      <vt:lpstr>Agenda</vt:lpstr>
      <vt:lpstr>Datenschutz durch Online-Ausweisen –  Was ist die Online-Ausweisfunktion</vt:lpstr>
      <vt:lpstr>Datenschutz durch Online-Ausweisen –  Fünf Gründe, warum Sie die Online-Ausweisfunktion aktivieren sollten</vt:lpstr>
      <vt:lpstr>Datenschutz durch Online-Ausweisen –  Die Online-Ausweisfunktion ist sicher!</vt:lpstr>
      <vt:lpstr>Datenschutz durch Online-Ausweisen –  So einfach ist Online-Ausweisen!</vt:lpstr>
      <vt:lpstr>Datenschutz durch Online-Ausweisen –  Was brauche ich zum Online-Ausweisen?</vt:lpstr>
      <vt:lpstr>Datenschutz durch Online-Ausweisen –  Der PIN-Generator</vt:lpstr>
      <vt:lpstr>Datenschutz durch Online-Ausweisen –  Unterschiedliche Typen von Kartenlesegeräten</vt:lpstr>
      <vt:lpstr>Datenschutz durch Online-Ausweisen –  Informationsmöglichkeiten</vt:lpstr>
      <vt:lpstr>Agenda</vt:lpstr>
      <vt:lpstr>Datenschutz durch Online-Ausweisen –  Welche Dienste gibt es bereits heute?</vt:lpstr>
      <vt:lpstr>Agenda</vt:lpstr>
      <vt:lpstr>Datenschutz durch Online-Ausweisen –  Welche Dienste wird es in Zukunft geben?</vt:lpstr>
      <vt:lpstr>Agenda</vt:lpstr>
      <vt:lpstr>Datenschutz durch Online-Ausweisen –  Livevorführung</vt:lpstr>
      <vt:lpstr>PowerPoint-Präsentation</vt:lpstr>
      <vt:lpstr>PowerPoint-Präsentation</vt:lpstr>
    </vt:vector>
  </TitlesOfParts>
  <Company>SiXFORM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buergerservice.org</dc:title>
  <dc:subject>Präsentation</dc:subject>
  <dc:creator>Rudolf Philipeit</dc:creator>
  <cp:lastModifiedBy>Rudolf Philipeit</cp:lastModifiedBy>
  <cp:revision>850</cp:revision>
  <cp:lastPrinted>2016-02-18T22:31:34Z</cp:lastPrinted>
  <dcterms:created xsi:type="dcterms:W3CDTF">2007-08-13T14:12:18Z</dcterms:created>
  <dcterms:modified xsi:type="dcterms:W3CDTF">2016-12-16T06:09:07Z</dcterms:modified>
</cp:coreProperties>
</file>